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6" r:id="rId3"/>
    <p:sldId id="270" r:id="rId4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CCFF"/>
    <a:srgbClr val="FF99CC"/>
    <a:srgbClr val="99FF99"/>
    <a:srgbClr val="00FF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9" autoAdjust="0"/>
  </p:normalViewPr>
  <p:slideViewPr>
    <p:cSldViewPr>
      <p:cViewPr varScale="1">
        <p:scale>
          <a:sx n="88" d="100"/>
          <a:sy n="88" d="100"/>
        </p:scale>
        <p:origin x="290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302" cy="493237"/>
          </a:xfrm>
          <a:prstGeom prst="rect">
            <a:avLst/>
          </a:prstGeom>
        </p:spPr>
        <p:txBody>
          <a:bodyPr vert="horz" lIns="90635" tIns="45317" rIns="90635" bIns="453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93" y="1"/>
            <a:ext cx="2919302" cy="493237"/>
          </a:xfrm>
          <a:prstGeom prst="rect">
            <a:avLst/>
          </a:prstGeom>
        </p:spPr>
        <p:txBody>
          <a:bodyPr vert="horz" lIns="90635" tIns="45317" rIns="90635" bIns="45317" rtlCol="0"/>
          <a:lstStyle>
            <a:lvl1pPr algn="r">
              <a:defRPr sz="1200"/>
            </a:lvl1pPr>
          </a:lstStyle>
          <a:p>
            <a:fld id="{C4EA75B4-C5D7-48BC-BCB7-34D7C587E4E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1363"/>
            <a:ext cx="2771775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5" tIns="45317" rIns="90635" bIns="453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052" y="4686538"/>
            <a:ext cx="5387667" cy="4439132"/>
          </a:xfrm>
          <a:prstGeom prst="rect">
            <a:avLst/>
          </a:prstGeom>
        </p:spPr>
        <p:txBody>
          <a:bodyPr vert="horz" lIns="90635" tIns="45317" rIns="90635" bIns="453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4"/>
            <a:ext cx="2919302" cy="493236"/>
          </a:xfrm>
          <a:prstGeom prst="rect">
            <a:avLst/>
          </a:prstGeom>
        </p:spPr>
        <p:txBody>
          <a:bodyPr vert="horz" lIns="90635" tIns="45317" rIns="90635" bIns="453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93" y="9371504"/>
            <a:ext cx="2919302" cy="493236"/>
          </a:xfrm>
          <a:prstGeom prst="rect">
            <a:avLst/>
          </a:prstGeom>
        </p:spPr>
        <p:txBody>
          <a:bodyPr vert="horz" lIns="90635" tIns="45317" rIns="90635" bIns="45317" rtlCol="0" anchor="b"/>
          <a:lstStyle>
            <a:lvl1pPr algn="r">
              <a:defRPr sz="1200"/>
            </a:lvl1pPr>
          </a:lstStyle>
          <a:p>
            <a:fld id="{594C4C98-88E1-4CBA-A86E-E6B2CCB89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82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4C98-88E1-4CBA-A86E-E6B2CCB899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0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33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04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24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8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82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80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0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50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04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7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11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ACFF-98EE-411F-AC85-8737E6BB8DF0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1223-8FB3-4EC7-84BA-36C81607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98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/>
          <p:cNvSpPr txBox="1"/>
          <p:nvPr/>
        </p:nvSpPr>
        <p:spPr>
          <a:xfrm>
            <a:off x="68734" y="40755"/>
            <a:ext cx="6657289" cy="3995798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テキスト ボックス 2"/>
          <p:cNvSpPr txBox="1"/>
          <p:nvPr/>
        </p:nvSpPr>
        <p:spPr>
          <a:xfrm>
            <a:off x="49617" y="40755"/>
            <a:ext cx="6657289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44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80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　　　　　　　　　（二）巴川流域の浸水被害の軽減</a:t>
            </a:r>
            <a:r>
              <a:rPr lang="ja-JP" altLang="en-US" kern="100" dirty="0">
                <a:solidFill>
                  <a:srgbClr val="FFFFFF"/>
                </a:solidFill>
                <a:ea typeface="HGP創英角ｺﾞｼｯｸUB"/>
                <a:cs typeface="Times New Roman"/>
              </a:rPr>
              <a:t> </a:t>
            </a:r>
            <a:endParaRPr lang="en-US" sz="1800" kern="100" dirty="0">
              <a:solidFill>
                <a:srgbClr val="FFFFFF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ja-JP" altLang="en-US" sz="180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　　</a:t>
            </a:r>
            <a:r>
              <a:rPr lang="en-US" altLang="ja-JP" sz="180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【</a:t>
            </a:r>
            <a:r>
              <a:rPr lang="ja-JP" altLang="en-US" sz="180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静岡県総合治水対策特定河川事業</a:t>
            </a:r>
            <a:r>
              <a:rPr lang="en-US" altLang="ja-JP" sz="180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】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562" y="4127719"/>
            <a:ext cx="6601956" cy="4883520"/>
          </a:xfrm>
          <a:prstGeom prst="rect">
            <a:avLst/>
          </a:prstGeom>
          <a:solidFill>
            <a:schemeClr val="lt1"/>
          </a:solidFill>
          <a:ln w="19050">
            <a:solidFill>
              <a:srgbClr val="0070C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05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　　　　</a:t>
            </a: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u="heavy" kern="100" dirty="0">
                <a:effectLst/>
                <a:uFill>
                  <a:solidFill>
                    <a:srgbClr val="548DD4"/>
                  </a:solidFill>
                </a:uFill>
                <a:latin typeface="HGPｺﾞｼｯｸE" pitchFamily="50" charset="-128"/>
                <a:ea typeface="HGPｺﾞｼｯｸE" pitchFamily="50" charset="-128"/>
                <a:cs typeface="Times New Roman"/>
              </a:rPr>
              <a:t>　　　　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u="heavy" kern="100" dirty="0">
                <a:effectLst/>
                <a:uFill>
                  <a:solidFill>
                    <a:srgbClr val="548DD4"/>
                  </a:solidFill>
                </a:uFill>
                <a:latin typeface="HGPｺﾞｼｯｸE" pitchFamily="50" charset="-128"/>
                <a:ea typeface="HGPｺﾞｼｯｸE" pitchFamily="50" charset="-128"/>
                <a:cs typeface="Times New Roman"/>
              </a:rPr>
              <a:t>　　　　　　　　　　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 pitchFamily="50" charset="-128"/>
                <a:ea typeface="HGPｺﾞｼｯｸE" pitchFamily="50" charset="-128"/>
                <a:cs typeface="Times New Roman"/>
              </a:rPr>
              <a:t> </a:t>
            </a:r>
            <a:endParaRPr lang="ja-JP" sz="1050" kern="100" dirty="0">
              <a:effectLst/>
              <a:latin typeface="HGPｺﾞｼｯｸE" pitchFamily="50" charset="-128"/>
              <a:ea typeface="HGPｺﾞｼｯｸE" pitchFamily="50" charset="-128"/>
              <a:cs typeface="Times New Roman"/>
            </a:endParaRPr>
          </a:p>
        </p:txBody>
      </p:sp>
      <p:pic>
        <p:nvPicPr>
          <p:cNvPr id="1031" name="Picture 7" descr="新しい画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>
            <a:fillRect/>
          </a:stretch>
        </p:blipFill>
        <p:spPr bwMode="auto">
          <a:xfrm>
            <a:off x="926194" y="4623961"/>
            <a:ext cx="2318292" cy="158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042改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22" y="4637707"/>
            <a:ext cx="2302281" cy="15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" y="688444"/>
            <a:ext cx="6641145" cy="33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2551000" y="7862367"/>
            <a:ext cx="690878" cy="484505"/>
            <a:chOff x="0" y="0"/>
            <a:chExt cx="690894" cy="484505"/>
          </a:xfrm>
        </p:grpSpPr>
        <p:sp>
          <p:nvSpPr>
            <p:cNvPr id="26" name="山形 25"/>
            <p:cNvSpPr/>
            <p:nvPr/>
          </p:nvSpPr>
          <p:spPr>
            <a:xfrm>
              <a:off x="0" y="0"/>
              <a:ext cx="276225" cy="484505"/>
            </a:xfrm>
            <a:prstGeom prst="chevron">
              <a:avLst>
                <a:gd name="adj" fmla="val 499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1" name="山形 30"/>
            <p:cNvSpPr/>
            <p:nvPr/>
          </p:nvSpPr>
          <p:spPr>
            <a:xfrm>
              <a:off x="212651" y="0"/>
              <a:ext cx="276225" cy="484505"/>
            </a:xfrm>
            <a:prstGeom prst="chevron">
              <a:avLst>
                <a:gd name="adj" fmla="val 499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2" name="山形 31"/>
            <p:cNvSpPr/>
            <p:nvPr/>
          </p:nvSpPr>
          <p:spPr>
            <a:xfrm>
              <a:off x="414669" y="0"/>
              <a:ext cx="276225" cy="484505"/>
            </a:xfrm>
            <a:prstGeom prst="chevron">
              <a:avLst>
                <a:gd name="adj" fmla="val 499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pic>
        <p:nvPicPr>
          <p:cNvPr id="33" name="Picture 21" descr="IMG_14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18" y="7528500"/>
            <a:ext cx="1558554" cy="11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IMG_14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96" y="7530081"/>
            <a:ext cx="1558554" cy="11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4964319" y="8565890"/>
            <a:ext cx="1558554" cy="211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kumimoji="1" lang="ja-JP" altLang="en-US" sz="900" dirty="0">
                <a:latin typeface="HGPｺﾞｼｯｸE" pitchFamily="50" charset="-128"/>
                <a:ea typeface="HGPｺﾞｼｯｸE" pitchFamily="50" charset="-128"/>
              </a:rPr>
              <a:t>築堤盛土状況</a:t>
            </a:r>
            <a:r>
              <a:rPr kumimoji="1" lang="en-US" altLang="ja-JP" sz="900" dirty="0">
                <a:latin typeface="HGPｺﾞｼｯｸE" pitchFamily="50" charset="-128"/>
                <a:ea typeface="HGPｺﾞｼｯｸE" pitchFamily="50" charset="-128"/>
              </a:rPr>
              <a:t>【</a:t>
            </a:r>
            <a:r>
              <a:rPr kumimoji="1" lang="ja-JP" altLang="en-US" sz="900" dirty="0">
                <a:latin typeface="HGPｺﾞｼｯｸE" pitchFamily="50" charset="-128"/>
                <a:ea typeface="HGPｺﾞｼｯｸE" pitchFamily="50" charset="-128"/>
              </a:rPr>
              <a:t>第２工区</a:t>
            </a:r>
            <a:r>
              <a:rPr kumimoji="1" lang="en-US" altLang="ja-JP" sz="900" dirty="0">
                <a:latin typeface="HGPｺﾞｼｯｸE" pitchFamily="50" charset="-128"/>
                <a:ea typeface="HGPｺﾞｼｯｸE" pitchFamily="50" charset="-128"/>
              </a:rPr>
              <a:t>】</a:t>
            </a:r>
            <a:endParaRPr kumimoji="1" lang="ja-JP" altLang="en-US" sz="9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3366997" y="8565890"/>
            <a:ext cx="1558554" cy="211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ts val="1200"/>
              </a:spcAft>
            </a:pPr>
            <a:r>
              <a:rPr kumimoji="1" lang="ja-JP" altLang="en-US" sz="900" dirty="0">
                <a:latin typeface="HGPｺﾞｼｯｸE" pitchFamily="50" charset="-128"/>
                <a:ea typeface="HGPｺﾞｼｯｸE" pitchFamily="50" charset="-128"/>
              </a:rPr>
              <a:t>遊水地内</a:t>
            </a:r>
            <a:r>
              <a:rPr lang="ja-JP" altLang="en-US" sz="900" dirty="0">
                <a:latin typeface="HGPｺﾞｼｯｸE" pitchFamily="50" charset="-128"/>
                <a:ea typeface="HGPｺﾞｼｯｸE" pitchFamily="50" charset="-128"/>
              </a:rPr>
              <a:t>掘削状況</a:t>
            </a:r>
            <a:r>
              <a:rPr lang="en-US" altLang="ja-JP" sz="900" dirty="0">
                <a:latin typeface="HGPｺﾞｼｯｸE" pitchFamily="50" charset="-128"/>
                <a:ea typeface="HGPｺﾞｼｯｸE" pitchFamily="50" charset="-128"/>
              </a:rPr>
              <a:t>【</a:t>
            </a:r>
            <a:r>
              <a:rPr lang="ja-JP" altLang="en-US" sz="900" dirty="0">
                <a:latin typeface="HGPｺﾞｼｯｸE" pitchFamily="50" charset="-128"/>
                <a:ea typeface="HGPｺﾞｼｯｸE" pitchFamily="50" charset="-128"/>
              </a:rPr>
              <a:t>第２工区</a:t>
            </a:r>
            <a:r>
              <a:rPr lang="en-US" altLang="ja-JP" sz="900" dirty="0">
                <a:latin typeface="HGPｺﾞｼｯｸE" pitchFamily="50" charset="-128"/>
                <a:ea typeface="HGPｺﾞｼｯｸE" pitchFamily="50" charset="-128"/>
              </a:rPr>
              <a:t>】</a:t>
            </a:r>
            <a:endParaRPr kumimoji="1" lang="ja-JP" altLang="en-US" sz="9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7" name="テキスト ボックス 4"/>
          <p:cNvSpPr txBox="1"/>
          <p:nvPr/>
        </p:nvSpPr>
        <p:spPr>
          <a:xfrm>
            <a:off x="4265541" y="3600472"/>
            <a:ext cx="244629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44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  <a:cs typeface="Times New Roman"/>
              </a:rPr>
              <a:t>上空から麻機遊水地を望む</a:t>
            </a:r>
            <a:endParaRPr lang="ja-JP" sz="1400" kern="100" dirty="0">
              <a:solidFill>
                <a:schemeClr val="bg1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Times New Roman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2562" y="4127719"/>
            <a:ext cx="662361" cy="307777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現　状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476" y="4219246"/>
            <a:ext cx="6072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●平成</a:t>
            </a:r>
            <a:r>
              <a:rPr lang="en-US" altLang="ja-JP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26</a:t>
            </a:r>
            <a:r>
              <a:rPr lang="ja-JP" altLang="en-US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年</a:t>
            </a:r>
            <a:r>
              <a:rPr lang="en-US" altLang="ja-JP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10</a:t>
            </a:r>
            <a:r>
              <a:rPr lang="ja-JP" altLang="en-US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月６日　台風</a:t>
            </a:r>
            <a:r>
              <a:rPr lang="en-US" altLang="ja-JP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18</a:t>
            </a:r>
            <a:r>
              <a:rPr lang="ja-JP" altLang="en-US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号により</a:t>
            </a:r>
            <a:r>
              <a:rPr lang="en-US" altLang="ja-JP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1,000</a:t>
            </a:r>
            <a:r>
              <a:rPr lang="ja-JP" altLang="en-US" sz="1400" kern="100" dirty="0">
                <a:latin typeface="HGPｺﾞｼｯｸE" pitchFamily="50" charset="-128"/>
                <a:ea typeface="HGPｺﾞｼｯｸE" pitchFamily="50" charset="-128"/>
                <a:cs typeface="Times New Roman"/>
              </a:rPr>
              <a:t>戸を超える甚大な浸水被害発生</a:t>
            </a:r>
            <a:endParaRPr kumimoji="1" lang="ja-JP" altLang="en-US" sz="14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17594" y="6367066"/>
            <a:ext cx="5873916" cy="444577"/>
          </a:xfrm>
          <a:prstGeom prst="roundRect">
            <a:avLst>
              <a:gd name="adj" fmla="val 0"/>
            </a:avLst>
          </a:prstGeom>
          <a:noFill/>
          <a:ln w="222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536188" y="6912449"/>
            <a:ext cx="5824271" cy="417930"/>
          </a:xfrm>
          <a:prstGeom prst="roundRect">
            <a:avLst>
              <a:gd name="adj" fmla="val 0"/>
            </a:avLst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dirty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  <a:cs typeface="Times New Roman"/>
              </a:rPr>
              <a:t>総合治水対策特定河川事業の整備促進（麻機遊水地第２工区）　</a:t>
            </a:r>
            <a:endParaRPr lang="en-US" altLang="ja-JP" sz="1400" kern="1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490" y="6443119"/>
            <a:ext cx="592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都市河川における浸水被害解消のため、総合治水対策の更なる推進が必要</a:t>
            </a:r>
            <a:endParaRPr lang="ja-JP" altLang="en-US" sz="1400" dirty="0"/>
          </a:p>
        </p:txBody>
      </p:sp>
      <p:sp>
        <p:nvSpPr>
          <p:cNvPr id="42" name="テキスト ボックス 8"/>
          <p:cNvSpPr txBox="1">
            <a:spLocks noChangeArrowheads="1"/>
          </p:cNvSpPr>
          <p:nvPr/>
        </p:nvSpPr>
        <p:spPr bwMode="auto">
          <a:xfrm>
            <a:off x="942427" y="4629256"/>
            <a:ext cx="2299451" cy="211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ja-JP" altLang="en-US" sz="900" dirty="0">
                <a:latin typeface="+mj-ea"/>
                <a:ea typeface="+mj-ea"/>
              </a:rPr>
              <a:t>葵区唐瀬３丁目（</a:t>
            </a:r>
            <a:r>
              <a:rPr lang="en-US" altLang="ja-JP" sz="900" dirty="0">
                <a:latin typeface="+mj-ea"/>
                <a:ea typeface="+mj-ea"/>
              </a:rPr>
              <a:t>H26.10.6</a:t>
            </a:r>
            <a:r>
              <a:rPr lang="ja-JP" altLang="en-US" sz="900" dirty="0">
                <a:latin typeface="+mj-ea"/>
                <a:ea typeface="+mj-ea"/>
              </a:rPr>
              <a:t>）</a:t>
            </a:r>
            <a:endParaRPr kumimoji="1" lang="ja-JP" altLang="en-US" sz="900" dirty="0">
              <a:latin typeface="+mj-ea"/>
              <a:ea typeface="+mj-ea"/>
            </a:endParaRPr>
          </a:p>
        </p:txBody>
      </p:sp>
      <p:sp>
        <p:nvSpPr>
          <p:cNvPr id="44" name="テキスト ボックス 8"/>
          <p:cNvSpPr txBox="1">
            <a:spLocks noChangeArrowheads="1"/>
          </p:cNvSpPr>
          <p:nvPr/>
        </p:nvSpPr>
        <p:spPr bwMode="auto">
          <a:xfrm>
            <a:off x="3473022" y="4647037"/>
            <a:ext cx="2302281" cy="211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ja-JP" altLang="en-US" sz="900" dirty="0">
                <a:latin typeface="+mn-ea"/>
                <a:ea typeface="+mn-ea"/>
              </a:rPr>
              <a:t>清水区鳥坂（</a:t>
            </a:r>
            <a:r>
              <a:rPr lang="en-US" altLang="ja-JP" sz="900" dirty="0">
                <a:latin typeface="+mn-ea"/>
                <a:ea typeface="+mn-ea"/>
              </a:rPr>
              <a:t>H26.10.6</a:t>
            </a:r>
            <a:r>
              <a:rPr lang="ja-JP" altLang="en-US" sz="900" dirty="0">
                <a:latin typeface="+mn-ea"/>
                <a:ea typeface="+mn-ea"/>
              </a:rPr>
              <a:t>）</a:t>
            </a:r>
            <a:endParaRPr kumimoji="1" lang="ja-JP" altLang="en-US" sz="900" dirty="0">
              <a:latin typeface="+mn-ea"/>
              <a:ea typeface="+mn-ea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152400" y="1434107"/>
            <a:ext cx="2950935" cy="432792"/>
          </a:xfrm>
          <a:custGeom>
            <a:avLst/>
            <a:gdLst>
              <a:gd name="connsiteX0" fmla="*/ 0 w 2712720"/>
              <a:gd name="connsiteY0" fmla="*/ 152400 h 449580"/>
              <a:gd name="connsiteX1" fmla="*/ 571500 w 2712720"/>
              <a:gd name="connsiteY1" fmla="*/ 396240 h 449580"/>
              <a:gd name="connsiteX2" fmla="*/ 716280 w 2712720"/>
              <a:gd name="connsiteY2" fmla="*/ 449580 h 449580"/>
              <a:gd name="connsiteX3" fmla="*/ 1508760 w 2712720"/>
              <a:gd name="connsiteY3" fmla="*/ 419100 h 449580"/>
              <a:gd name="connsiteX4" fmla="*/ 1363980 w 2712720"/>
              <a:gd name="connsiteY4" fmla="*/ 243840 h 449580"/>
              <a:gd name="connsiteX5" fmla="*/ 1333500 w 2712720"/>
              <a:gd name="connsiteY5" fmla="*/ 144780 h 449580"/>
              <a:gd name="connsiteX6" fmla="*/ 1988820 w 2712720"/>
              <a:gd name="connsiteY6" fmla="*/ 121920 h 449580"/>
              <a:gd name="connsiteX7" fmla="*/ 1920240 w 2712720"/>
              <a:gd name="connsiteY7" fmla="*/ 68580 h 449580"/>
              <a:gd name="connsiteX8" fmla="*/ 2712720 w 2712720"/>
              <a:gd name="connsiteY8" fmla="*/ 53340 h 449580"/>
              <a:gd name="connsiteX9" fmla="*/ 2407920 w 2712720"/>
              <a:gd name="connsiteY9" fmla="*/ 0 h 449580"/>
              <a:gd name="connsiteX10" fmla="*/ 1379220 w 2712720"/>
              <a:gd name="connsiteY10" fmla="*/ 53340 h 449580"/>
              <a:gd name="connsiteX11" fmla="*/ 1211580 w 2712720"/>
              <a:gd name="connsiteY11" fmla="*/ 99060 h 449580"/>
              <a:gd name="connsiteX12" fmla="*/ 373380 w 2712720"/>
              <a:gd name="connsiteY12" fmla="*/ 137160 h 449580"/>
              <a:gd name="connsiteX13" fmla="*/ 60960 w 2712720"/>
              <a:gd name="connsiteY13" fmla="*/ 160020 h 449580"/>
              <a:gd name="connsiteX0" fmla="*/ 0 w 2712720"/>
              <a:gd name="connsiteY0" fmla="*/ 152400 h 449580"/>
              <a:gd name="connsiteX1" fmla="*/ 571500 w 2712720"/>
              <a:gd name="connsiteY1" fmla="*/ 396240 h 449580"/>
              <a:gd name="connsiteX2" fmla="*/ 716280 w 2712720"/>
              <a:gd name="connsiteY2" fmla="*/ 449580 h 449580"/>
              <a:gd name="connsiteX3" fmla="*/ 1508760 w 2712720"/>
              <a:gd name="connsiteY3" fmla="*/ 419100 h 449580"/>
              <a:gd name="connsiteX4" fmla="*/ 1363980 w 2712720"/>
              <a:gd name="connsiteY4" fmla="*/ 243840 h 449580"/>
              <a:gd name="connsiteX5" fmla="*/ 1333500 w 2712720"/>
              <a:gd name="connsiteY5" fmla="*/ 144780 h 449580"/>
              <a:gd name="connsiteX6" fmla="*/ 1988820 w 2712720"/>
              <a:gd name="connsiteY6" fmla="*/ 121920 h 449580"/>
              <a:gd name="connsiteX7" fmla="*/ 1920240 w 2712720"/>
              <a:gd name="connsiteY7" fmla="*/ 68580 h 449580"/>
              <a:gd name="connsiteX8" fmla="*/ 2712720 w 2712720"/>
              <a:gd name="connsiteY8" fmla="*/ 53340 h 449580"/>
              <a:gd name="connsiteX9" fmla="*/ 2407920 w 2712720"/>
              <a:gd name="connsiteY9" fmla="*/ 0 h 449580"/>
              <a:gd name="connsiteX10" fmla="*/ 1379220 w 2712720"/>
              <a:gd name="connsiteY10" fmla="*/ 53340 h 449580"/>
              <a:gd name="connsiteX11" fmla="*/ 1211580 w 2712720"/>
              <a:gd name="connsiteY11" fmla="*/ 99060 h 449580"/>
              <a:gd name="connsiteX12" fmla="*/ 555393 w 2712720"/>
              <a:gd name="connsiteY12" fmla="*/ 59154 h 449580"/>
              <a:gd name="connsiteX13" fmla="*/ 60960 w 2712720"/>
              <a:gd name="connsiteY13" fmla="*/ 160020 h 449580"/>
              <a:gd name="connsiteX0" fmla="*/ 0 w 2712720"/>
              <a:gd name="connsiteY0" fmla="*/ 152400 h 449580"/>
              <a:gd name="connsiteX1" fmla="*/ 571500 w 2712720"/>
              <a:gd name="connsiteY1" fmla="*/ 396240 h 449580"/>
              <a:gd name="connsiteX2" fmla="*/ 716280 w 2712720"/>
              <a:gd name="connsiteY2" fmla="*/ 449580 h 449580"/>
              <a:gd name="connsiteX3" fmla="*/ 1508760 w 2712720"/>
              <a:gd name="connsiteY3" fmla="*/ 419100 h 449580"/>
              <a:gd name="connsiteX4" fmla="*/ 1363980 w 2712720"/>
              <a:gd name="connsiteY4" fmla="*/ 243840 h 449580"/>
              <a:gd name="connsiteX5" fmla="*/ 1333500 w 2712720"/>
              <a:gd name="connsiteY5" fmla="*/ 144780 h 449580"/>
              <a:gd name="connsiteX6" fmla="*/ 1988820 w 2712720"/>
              <a:gd name="connsiteY6" fmla="*/ 121920 h 449580"/>
              <a:gd name="connsiteX7" fmla="*/ 1920240 w 2712720"/>
              <a:gd name="connsiteY7" fmla="*/ 68580 h 449580"/>
              <a:gd name="connsiteX8" fmla="*/ 2712720 w 2712720"/>
              <a:gd name="connsiteY8" fmla="*/ 53340 h 449580"/>
              <a:gd name="connsiteX9" fmla="*/ 2407920 w 2712720"/>
              <a:gd name="connsiteY9" fmla="*/ 0 h 449580"/>
              <a:gd name="connsiteX10" fmla="*/ 1379220 w 2712720"/>
              <a:gd name="connsiteY10" fmla="*/ 53340 h 449580"/>
              <a:gd name="connsiteX11" fmla="*/ 1211580 w 2712720"/>
              <a:gd name="connsiteY11" fmla="*/ 99060 h 449580"/>
              <a:gd name="connsiteX12" fmla="*/ 555393 w 2712720"/>
              <a:gd name="connsiteY12" fmla="*/ 59154 h 449580"/>
              <a:gd name="connsiteX13" fmla="*/ 65293 w 2712720"/>
              <a:gd name="connsiteY13" fmla="*/ 134019 h 449580"/>
              <a:gd name="connsiteX0" fmla="*/ 0 w 2712720"/>
              <a:gd name="connsiteY0" fmla="*/ 152400 h 449580"/>
              <a:gd name="connsiteX1" fmla="*/ 571500 w 2712720"/>
              <a:gd name="connsiteY1" fmla="*/ 396240 h 449580"/>
              <a:gd name="connsiteX2" fmla="*/ 716280 w 2712720"/>
              <a:gd name="connsiteY2" fmla="*/ 449580 h 449580"/>
              <a:gd name="connsiteX3" fmla="*/ 1508760 w 2712720"/>
              <a:gd name="connsiteY3" fmla="*/ 419100 h 449580"/>
              <a:gd name="connsiteX4" fmla="*/ 1363980 w 2712720"/>
              <a:gd name="connsiteY4" fmla="*/ 243840 h 449580"/>
              <a:gd name="connsiteX5" fmla="*/ 1333500 w 2712720"/>
              <a:gd name="connsiteY5" fmla="*/ 144780 h 449580"/>
              <a:gd name="connsiteX6" fmla="*/ 1988820 w 2712720"/>
              <a:gd name="connsiteY6" fmla="*/ 121920 h 449580"/>
              <a:gd name="connsiteX7" fmla="*/ 1920240 w 2712720"/>
              <a:gd name="connsiteY7" fmla="*/ 68580 h 449580"/>
              <a:gd name="connsiteX8" fmla="*/ 2712720 w 2712720"/>
              <a:gd name="connsiteY8" fmla="*/ 53340 h 449580"/>
              <a:gd name="connsiteX9" fmla="*/ 2407920 w 2712720"/>
              <a:gd name="connsiteY9" fmla="*/ 0 h 449580"/>
              <a:gd name="connsiteX10" fmla="*/ 1379220 w 2712720"/>
              <a:gd name="connsiteY10" fmla="*/ 53340 h 449580"/>
              <a:gd name="connsiteX11" fmla="*/ 1211580 w 2712720"/>
              <a:gd name="connsiteY11" fmla="*/ 99060 h 449580"/>
              <a:gd name="connsiteX12" fmla="*/ 590062 w 2712720"/>
              <a:gd name="connsiteY12" fmla="*/ 59154 h 449580"/>
              <a:gd name="connsiteX13" fmla="*/ 65293 w 2712720"/>
              <a:gd name="connsiteY13" fmla="*/ 134019 h 449580"/>
              <a:gd name="connsiteX0" fmla="*/ 0 w 2712720"/>
              <a:gd name="connsiteY0" fmla="*/ 157348 h 454528"/>
              <a:gd name="connsiteX1" fmla="*/ 571500 w 2712720"/>
              <a:gd name="connsiteY1" fmla="*/ 401188 h 454528"/>
              <a:gd name="connsiteX2" fmla="*/ 716280 w 2712720"/>
              <a:gd name="connsiteY2" fmla="*/ 454528 h 454528"/>
              <a:gd name="connsiteX3" fmla="*/ 1508760 w 2712720"/>
              <a:gd name="connsiteY3" fmla="*/ 424048 h 454528"/>
              <a:gd name="connsiteX4" fmla="*/ 1363980 w 2712720"/>
              <a:gd name="connsiteY4" fmla="*/ 248788 h 454528"/>
              <a:gd name="connsiteX5" fmla="*/ 1333500 w 2712720"/>
              <a:gd name="connsiteY5" fmla="*/ 149728 h 454528"/>
              <a:gd name="connsiteX6" fmla="*/ 1988820 w 2712720"/>
              <a:gd name="connsiteY6" fmla="*/ 126868 h 454528"/>
              <a:gd name="connsiteX7" fmla="*/ 1920240 w 2712720"/>
              <a:gd name="connsiteY7" fmla="*/ 73528 h 454528"/>
              <a:gd name="connsiteX8" fmla="*/ 2712720 w 2712720"/>
              <a:gd name="connsiteY8" fmla="*/ 58288 h 454528"/>
              <a:gd name="connsiteX9" fmla="*/ 2407920 w 2712720"/>
              <a:gd name="connsiteY9" fmla="*/ 4948 h 454528"/>
              <a:gd name="connsiteX10" fmla="*/ 1379220 w 2712720"/>
              <a:gd name="connsiteY10" fmla="*/ 58288 h 454528"/>
              <a:gd name="connsiteX11" fmla="*/ 934226 w 2712720"/>
              <a:gd name="connsiteY11" fmla="*/ 0 h 454528"/>
              <a:gd name="connsiteX12" fmla="*/ 590062 w 2712720"/>
              <a:gd name="connsiteY12" fmla="*/ 64102 h 454528"/>
              <a:gd name="connsiteX13" fmla="*/ 65293 w 2712720"/>
              <a:gd name="connsiteY13" fmla="*/ 138967 h 454528"/>
              <a:gd name="connsiteX0" fmla="*/ 0 w 2712720"/>
              <a:gd name="connsiteY0" fmla="*/ 157348 h 454528"/>
              <a:gd name="connsiteX1" fmla="*/ 571500 w 2712720"/>
              <a:gd name="connsiteY1" fmla="*/ 401188 h 454528"/>
              <a:gd name="connsiteX2" fmla="*/ 716280 w 2712720"/>
              <a:gd name="connsiteY2" fmla="*/ 454528 h 454528"/>
              <a:gd name="connsiteX3" fmla="*/ 1508760 w 2712720"/>
              <a:gd name="connsiteY3" fmla="*/ 424048 h 454528"/>
              <a:gd name="connsiteX4" fmla="*/ 1363980 w 2712720"/>
              <a:gd name="connsiteY4" fmla="*/ 248788 h 454528"/>
              <a:gd name="connsiteX5" fmla="*/ 1333500 w 2712720"/>
              <a:gd name="connsiteY5" fmla="*/ 149728 h 454528"/>
              <a:gd name="connsiteX6" fmla="*/ 1988820 w 2712720"/>
              <a:gd name="connsiteY6" fmla="*/ 126868 h 454528"/>
              <a:gd name="connsiteX7" fmla="*/ 1920240 w 2712720"/>
              <a:gd name="connsiteY7" fmla="*/ 73528 h 454528"/>
              <a:gd name="connsiteX8" fmla="*/ 2712720 w 2712720"/>
              <a:gd name="connsiteY8" fmla="*/ 58288 h 454528"/>
              <a:gd name="connsiteX9" fmla="*/ 2407920 w 2712720"/>
              <a:gd name="connsiteY9" fmla="*/ 4948 h 454528"/>
              <a:gd name="connsiteX10" fmla="*/ 1379220 w 2712720"/>
              <a:gd name="connsiteY10" fmla="*/ 58288 h 454528"/>
              <a:gd name="connsiteX11" fmla="*/ 934226 w 2712720"/>
              <a:gd name="connsiteY11" fmla="*/ 0 h 454528"/>
              <a:gd name="connsiteX12" fmla="*/ 598729 w 2712720"/>
              <a:gd name="connsiteY12" fmla="*/ 72769 h 454528"/>
              <a:gd name="connsiteX13" fmla="*/ 65293 w 2712720"/>
              <a:gd name="connsiteY13" fmla="*/ 138967 h 454528"/>
              <a:gd name="connsiteX0" fmla="*/ 0 w 2712720"/>
              <a:gd name="connsiteY0" fmla="*/ 157348 h 454528"/>
              <a:gd name="connsiteX1" fmla="*/ 571500 w 2712720"/>
              <a:gd name="connsiteY1" fmla="*/ 401188 h 454528"/>
              <a:gd name="connsiteX2" fmla="*/ 716280 w 2712720"/>
              <a:gd name="connsiteY2" fmla="*/ 454528 h 454528"/>
              <a:gd name="connsiteX3" fmla="*/ 1508760 w 2712720"/>
              <a:gd name="connsiteY3" fmla="*/ 424048 h 454528"/>
              <a:gd name="connsiteX4" fmla="*/ 1363980 w 2712720"/>
              <a:gd name="connsiteY4" fmla="*/ 248788 h 454528"/>
              <a:gd name="connsiteX5" fmla="*/ 1333500 w 2712720"/>
              <a:gd name="connsiteY5" fmla="*/ 149728 h 454528"/>
              <a:gd name="connsiteX6" fmla="*/ 1988820 w 2712720"/>
              <a:gd name="connsiteY6" fmla="*/ 126868 h 454528"/>
              <a:gd name="connsiteX7" fmla="*/ 1920240 w 2712720"/>
              <a:gd name="connsiteY7" fmla="*/ 73528 h 454528"/>
              <a:gd name="connsiteX8" fmla="*/ 2712720 w 2712720"/>
              <a:gd name="connsiteY8" fmla="*/ 58288 h 454528"/>
              <a:gd name="connsiteX9" fmla="*/ 2407920 w 2712720"/>
              <a:gd name="connsiteY9" fmla="*/ 4948 h 454528"/>
              <a:gd name="connsiteX10" fmla="*/ 1379220 w 2712720"/>
              <a:gd name="connsiteY10" fmla="*/ 58288 h 454528"/>
              <a:gd name="connsiteX11" fmla="*/ 934226 w 2712720"/>
              <a:gd name="connsiteY11" fmla="*/ 0 h 454528"/>
              <a:gd name="connsiteX12" fmla="*/ 598729 w 2712720"/>
              <a:gd name="connsiteY12" fmla="*/ 72769 h 454528"/>
              <a:gd name="connsiteX13" fmla="*/ 65293 w 2712720"/>
              <a:gd name="connsiteY13" fmla="*/ 138967 h 454528"/>
              <a:gd name="connsiteX0" fmla="*/ 0 w 2712720"/>
              <a:gd name="connsiteY0" fmla="*/ 157348 h 454528"/>
              <a:gd name="connsiteX1" fmla="*/ 571500 w 2712720"/>
              <a:gd name="connsiteY1" fmla="*/ 401188 h 454528"/>
              <a:gd name="connsiteX2" fmla="*/ 716280 w 2712720"/>
              <a:gd name="connsiteY2" fmla="*/ 454528 h 454528"/>
              <a:gd name="connsiteX3" fmla="*/ 1508760 w 2712720"/>
              <a:gd name="connsiteY3" fmla="*/ 424048 h 454528"/>
              <a:gd name="connsiteX4" fmla="*/ 1363980 w 2712720"/>
              <a:gd name="connsiteY4" fmla="*/ 248788 h 454528"/>
              <a:gd name="connsiteX5" fmla="*/ 1333500 w 2712720"/>
              <a:gd name="connsiteY5" fmla="*/ 149728 h 454528"/>
              <a:gd name="connsiteX6" fmla="*/ 1988820 w 2712720"/>
              <a:gd name="connsiteY6" fmla="*/ 126868 h 454528"/>
              <a:gd name="connsiteX7" fmla="*/ 1920240 w 2712720"/>
              <a:gd name="connsiteY7" fmla="*/ 73528 h 454528"/>
              <a:gd name="connsiteX8" fmla="*/ 2712720 w 2712720"/>
              <a:gd name="connsiteY8" fmla="*/ 58288 h 454528"/>
              <a:gd name="connsiteX9" fmla="*/ 2407920 w 2712720"/>
              <a:gd name="connsiteY9" fmla="*/ 4948 h 454528"/>
              <a:gd name="connsiteX10" fmla="*/ 1331550 w 2712720"/>
              <a:gd name="connsiteY10" fmla="*/ 32286 h 454528"/>
              <a:gd name="connsiteX11" fmla="*/ 934226 w 2712720"/>
              <a:gd name="connsiteY11" fmla="*/ 0 h 454528"/>
              <a:gd name="connsiteX12" fmla="*/ 598729 w 2712720"/>
              <a:gd name="connsiteY12" fmla="*/ 72769 h 454528"/>
              <a:gd name="connsiteX13" fmla="*/ 65293 w 2712720"/>
              <a:gd name="connsiteY13" fmla="*/ 138967 h 454528"/>
              <a:gd name="connsiteX0" fmla="*/ 0 w 2950935"/>
              <a:gd name="connsiteY0" fmla="*/ 188638 h 485818"/>
              <a:gd name="connsiteX1" fmla="*/ 571500 w 2950935"/>
              <a:gd name="connsiteY1" fmla="*/ 432478 h 485818"/>
              <a:gd name="connsiteX2" fmla="*/ 716280 w 2950935"/>
              <a:gd name="connsiteY2" fmla="*/ 485818 h 485818"/>
              <a:gd name="connsiteX3" fmla="*/ 1508760 w 2950935"/>
              <a:gd name="connsiteY3" fmla="*/ 455338 h 485818"/>
              <a:gd name="connsiteX4" fmla="*/ 1363980 w 2950935"/>
              <a:gd name="connsiteY4" fmla="*/ 280078 h 485818"/>
              <a:gd name="connsiteX5" fmla="*/ 1333500 w 2950935"/>
              <a:gd name="connsiteY5" fmla="*/ 181018 h 485818"/>
              <a:gd name="connsiteX6" fmla="*/ 1988820 w 2950935"/>
              <a:gd name="connsiteY6" fmla="*/ 158158 h 485818"/>
              <a:gd name="connsiteX7" fmla="*/ 1920240 w 2950935"/>
              <a:gd name="connsiteY7" fmla="*/ 104818 h 485818"/>
              <a:gd name="connsiteX8" fmla="*/ 2712720 w 2950935"/>
              <a:gd name="connsiteY8" fmla="*/ 89578 h 485818"/>
              <a:gd name="connsiteX9" fmla="*/ 2407920 w 2950935"/>
              <a:gd name="connsiteY9" fmla="*/ 36238 h 485818"/>
              <a:gd name="connsiteX10" fmla="*/ 2946159 w 2950935"/>
              <a:gd name="connsiteY10" fmla="*/ 16 h 485818"/>
              <a:gd name="connsiteX11" fmla="*/ 1331550 w 2950935"/>
              <a:gd name="connsiteY11" fmla="*/ 63576 h 485818"/>
              <a:gd name="connsiteX12" fmla="*/ 934226 w 2950935"/>
              <a:gd name="connsiteY12" fmla="*/ 31290 h 485818"/>
              <a:gd name="connsiteX13" fmla="*/ 598729 w 2950935"/>
              <a:gd name="connsiteY13" fmla="*/ 104059 h 485818"/>
              <a:gd name="connsiteX14" fmla="*/ 65293 w 2950935"/>
              <a:gd name="connsiteY14" fmla="*/ 170257 h 485818"/>
              <a:gd name="connsiteX0" fmla="*/ 0 w 2950935"/>
              <a:gd name="connsiteY0" fmla="*/ 188638 h 485818"/>
              <a:gd name="connsiteX1" fmla="*/ 571500 w 2950935"/>
              <a:gd name="connsiteY1" fmla="*/ 432478 h 485818"/>
              <a:gd name="connsiteX2" fmla="*/ 716280 w 2950935"/>
              <a:gd name="connsiteY2" fmla="*/ 485818 h 485818"/>
              <a:gd name="connsiteX3" fmla="*/ 1508760 w 2950935"/>
              <a:gd name="connsiteY3" fmla="*/ 455338 h 485818"/>
              <a:gd name="connsiteX4" fmla="*/ 1363980 w 2950935"/>
              <a:gd name="connsiteY4" fmla="*/ 280078 h 485818"/>
              <a:gd name="connsiteX5" fmla="*/ 1333500 w 2950935"/>
              <a:gd name="connsiteY5" fmla="*/ 181018 h 485818"/>
              <a:gd name="connsiteX6" fmla="*/ 1988820 w 2950935"/>
              <a:gd name="connsiteY6" fmla="*/ 158158 h 485818"/>
              <a:gd name="connsiteX7" fmla="*/ 1920240 w 2950935"/>
              <a:gd name="connsiteY7" fmla="*/ 104818 h 485818"/>
              <a:gd name="connsiteX8" fmla="*/ 2712720 w 2950935"/>
              <a:gd name="connsiteY8" fmla="*/ 89578 h 485818"/>
              <a:gd name="connsiteX9" fmla="*/ 2407920 w 2950935"/>
              <a:gd name="connsiteY9" fmla="*/ 36238 h 485818"/>
              <a:gd name="connsiteX10" fmla="*/ 2946159 w 2950935"/>
              <a:gd name="connsiteY10" fmla="*/ 16 h 485818"/>
              <a:gd name="connsiteX11" fmla="*/ 1368711 w 2950935"/>
              <a:gd name="connsiteY11" fmla="*/ 26018 h 485818"/>
              <a:gd name="connsiteX12" fmla="*/ 1331550 w 2950935"/>
              <a:gd name="connsiteY12" fmla="*/ 63576 h 485818"/>
              <a:gd name="connsiteX13" fmla="*/ 934226 w 2950935"/>
              <a:gd name="connsiteY13" fmla="*/ 31290 h 485818"/>
              <a:gd name="connsiteX14" fmla="*/ 598729 w 2950935"/>
              <a:gd name="connsiteY14" fmla="*/ 104059 h 485818"/>
              <a:gd name="connsiteX15" fmla="*/ 65293 w 2950935"/>
              <a:gd name="connsiteY15" fmla="*/ 170257 h 485818"/>
              <a:gd name="connsiteX0" fmla="*/ 0 w 2950935"/>
              <a:gd name="connsiteY0" fmla="*/ 188638 h 485818"/>
              <a:gd name="connsiteX1" fmla="*/ 571500 w 2950935"/>
              <a:gd name="connsiteY1" fmla="*/ 432478 h 485818"/>
              <a:gd name="connsiteX2" fmla="*/ 716280 w 2950935"/>
              <a:gd name="connsiteY2" fmla="*/ 485818 h 485818"/>
              <a:gd name="connsiteX3" fmla="*/ 1508760 w 2950935"/>
              <a:gd name="connsiteY3" fmla="*/ 455338 h 485818"/>
              <a:gd name="connsiteX4" fmla="*/ 1363980 w 2950935"/>
              <a:gd name="connsiteY4" fmla="*/ 280078 h 485818"/>
              <a:gd name="connsiteX5" fmla="*/ 1333500 w 2950935"/>
              <a:gd name="connsiteY5" fmla="*/ 181018 h 485818"/>
              <a:gd name="connsiteX6" fmla="*/ 1988820 w 2950935"/>
              <a:gd name="connsiteY6" fmla="*/ 158158 h 485818"/>
              <a:gd name="connsiteX7" fmla="*/ 1920240 w 2950935"/>
              <a:gd name="connsiteY7" fmla="*/ 104818 h 485818"/>
              <a:gd name="connsiteX8" fmla="*/ 2712720 w 2950935"/>
              <a:gd name="connsiteY8" fmla="*/ 89578 h 485818"/>
              <a:gd name="connsiteX9" fmla="*/ 2407920 w 2950935"/>
              <a:gd name="connsiteY9" fmla="*/ 36238 h 485818"/>
              <a:gd name="connsiteX10" fmla="*/ 2946159 w 2950935"/>
              <a:gd name="connsiteY10" fmla="*/ 16 h 485818"/>
              <a:gd name="connsiteX11" fmla="*/ 1368711 w 2950935"/>
              <a:gd name="connsiteY11" fmla="*/ 26018 h 485818"/>
              <a:gd name="connsiteX12" fmla="*/ 1331550 w 2950935"/>
              <a:gd name="connsiteY12" fmla="*/ 63576 h 485818"/>
              <a:gd name="connsiteX13" fmla="*/ 934226 w 2950935"/>
              <a:gd name="connsiteY13" fmla="*/ 31290 h 485818"/>
              <a:gd name="connsiteX14" fmla="*/ 598729 w 2950935"/>
              <a:gd name="connsiteY14" fmla="*/ 104059 h 485818"/>
              <a:gd name="connsiteX15" fmla="*/ 65293 w 2950935"/>
              <a:gd name="connsiteY15" fmla="*/ 170257 h 485818"/>
              <a:gd name="connsiteX0" fmla="*/ 0 w 2950935"/>
              <a:gd name="connsiteY0" fmla="*/ 189148 h 486328"/>
              <a:gd name="connsiteX1" fmla="*/ 571500 w 2950935"/>
              <a:gd name="connsiteY1" fmla="*/ 432988 h 486328"/>
              <a:gd name="connsiteX2" fmla="*/ 716280 w 2950935"/>
              <a:gd name="connsiteY2" fmla="*/ 486328 h 486328"/>
              <a:gd name="connsiteX3" fmla="*/ 1508760 w 2950935"/>
              <a:gd name="connsiteY3" fmla="*/ 455848 h 486328"/>
              <a:gd name="connsiteX4" fmla="*/ 1363980 w 2950935"/>
              <a:gd name="connsiteY4" fmla="*/ 280588 h 486328"/>
              <a:gd name="connsiteX5" fmla="*/ 1333500 w 2950935"/>
              <a:gd name="connsiteY5" fmla="*/ 181528 h 486328"/>
              <a:gd name="connsiteX6" fmla="*/ 1988820 w 2950935"/>
              <a:gd name="connsiteY6" fmla="*/ 158668 h 486328"/>
              <a:gd name="connsiteX7" fmla="*/ 1920240 w 2950935"/>
              <a:gd name="connsiteY7" fmla="*/ 105328 h 486328"/>
              <a:gd name="connsiteX8" fmla="*/ 2712720 w 2950935"/>
              <a:gd name="connsiteY8" fmla="*/ 90088 h 486328"/>
              <a:gd name="connsiteX9" fmla="*/ 2407920 w 2950935"/>
              <a:gd name="connsiteY9" fmla="*/ 36748 h 486328"/>
              <a:gd name="connsiteX10" fmla="*/ 2946159 w 2950935"/>
              <a:gd name="connsiteY10" fmla="*/ 526 h 486328"/>
              <a:gd name="connsiteX11" fmla="*/ 1858413 w 2950935"/>
              <a:gd name="connsiteY11" fmla="*/ 13527 h 486328"/>
              <a:gd name="connsiteX12" fmla="*/ 1368711 w 2950935"/>
              <a:gd name="connsiteY12" fmla="*/ 26528 h 486328"/>
              <a:gd name="connsiteX13" fmla="*/ 1331550 w 2950935"/>
              <a:gd name="connsiteY13" fmla="*/ 64086 h 486328"/>
              <a:gd name="connsiteX14" fmla="*/ 934226 w 2950935"/>
              <a:gd name="connsiteY14" fmla="*/ 31800 h 486328"/>
              <a:gd name="connsiteX15" fmla="*/ 598729 w 2950935"/>
              <a:gd name="connsiteY15" fmla="*/ 104569 h 486328"/>
              <a:gd name="connsiteX16" fmla="*/ 65293 w 2950935"/>
              <a:gd name="connsiteY16" fmla="*/ 170767 h 486328"/>
              <a:gd name="connsiteX0" fmla="*/ 0 w 2950935"/>
              <a:gd name="connsiteY0" fmla="*/ 188953 h 486133"/>
              <a:gd name="connsiteX1" fmla="*/ 571500 w 2950935"/>
              <a:gd name="connsiteY1" fmla="*/ 432793 h 486133"/>
              <a:gd name="connsiteX2" fmla="*/ 716280 w 2950935"/>
              <a:gd name="connsiteY2" fmla="*/ 486133 h 486133"/>
              <a:gd name="connsiteX3" fmla="*/ 1508760 w 2950935"/>
              <a:gd name="connsiteY3" fmla="*/ 455653 h 486133"/>
              <a:gd name="connsiteX4" fmla="*/ 1363980 w 2950935"/>
              <a:gd name="connsiteY4" fmla="*/ 280393 h 486133"/>
              <a:gd name="connsiteX5" fmla="*/ 1333500 w 2950935"/>
              <a:gd name="connsiteY5" fmla="*/ 181333 h 486133"/>
              <a:gd name="connsiteX6" fmla="*/ 1988820 w 2950935"/>
              <a:gd name="connsiteY6" fmla="*/ 158473 h 486133"/>
              <a:gd name="connsiteX7" fmla="*/ 1920240 w 2950935"/>
              <a:gd name="connsiteY7" fmla="*/ 105133 h 486133"/>
              <a:gd name="connsiteX8" fmla="*/ 2712720 w 2950935"/>
              <a:gd name="connsiteY8" fmla="*/ 89893 h 486133"/>
              <a:gd name="connsiteX9" fmla="*/ 2407920 w 2950935"/>
              <a:gd name="connsiteY9" fmla="*/ 36553 h 486133"/>
              <a:gd name="connsiteX10" fmla="*/ 2946159 w 2950935"/>
              <a:gd name="connsiteY10" fmla="*/ 331 h 486133"/>
              <a:gd name="connsiteX11" fmla="*/ 1858413 w 2950935"/>
              <a:gd name="connsiteY11" fmla="*/ 13332 h 486133"/>
              <a:gd name="connsiteX12" fmla="*/ 1368711 w 2950935"/>
              <a:gd name="connsiteY12" fmla="*/ 26333 h 486133"/>
              <a:gd name="connsiteX13" fmla="*/ 1331550 w 2950935"/>
              <a:gd name="connsiteY13" fmla="*/ 63891 h 486133"/>
              <a:gd name="connsiteX14" fmla="*/ 934226 w 2950935"/>
              <a:gd name="connsiteY14" fmla="*/ 31605 h 486133"/>
              <a:gd name="connsiteX15" fmla="*/ 598729 w 2950935"/>
              <a:gd name="connsiteY15" fmla="*/ 104374 h 486133"/>
              <a:gd name="connsiteX16" fmla="*/ 65293 w 2950935"/>
              <a:gd name="connsiteY16" fmla="*/ 170572 h 486133"/>
              <a:gd name="connsiteX0" fmla="*/ 0 w 2950935"/>
              <a:gd name="connsiteY0" fmla="*/ 188953 h 486133"/>
              <a:gd name="connsiteX1" fmla="*/ 571500 w 2950935"/>
              <a:gd name="connsiteY1" fmla="*/ 432793 h 486133"/>
              <a:gd name="connsiteX2" fmla="*/ 716280 w 2950935"/>
              <a:gd name="connsiteY2" fmla="*/ 486133 h 486133"/>
              <a:gd name="connsiteX3" fmla="*/ 1508760 w 2950935"/>
              <a:gd name="connsiteY3" fmla="*/ 455653 h 486133"/>
              <a:gd name="connsiteX4" fmla="*/ 1363980 w 2950935"/>
              <a:gd name="connsiteY4" fmla="*/ 280393 h 486133"/>
              <a:gd name="connsiteX5" fmla="*/ 1333500 w 2950935"/>
              <a:gd name="connsiteY5" fmla="*/ 181333 h 486133"/>
              <a:gd name="connsiteX6" fmla="*/ 1988820 w 2950935"/>
              <a:gd name="connsiteY6" fmla="*/ 158473 h 486133"/>
              <a:gd name="connsiteX7" fmla="*/ 1920240 w 2950935"/>
              <a:gd name="connsiteY7" fmla="*/ 105133 h 486133"/>
              <a:gd name="connsiteX8" fmla="*/ 2712720 w 2950935"/>
              <a:gd name="connsiteY8" fmla="*/ 89893 h 486133"/>
              <a:gd name="connsiteX9" fmla="*/ 2407920 w 2950935"/>
              <a:gd name="connsiteY9" fmla="*/ 36553 h 486133"/>
              <a:gd name="connsiteX10" fmla="*/ 2946159 w 2950935"/>
              <a:gd name="connsiteY10" fmla="*/ 331 h 486133"/>
              <a:gd name="connsiteX11" fmla="*/ 1858413 w 2950935"/>
              <a:gd name="connsiteY11" fmla="*/ 13332 h 486133"/>
              <a:gd name="connsiteX12" fmla="*/ 1368711 w 2950935"/>
              <a:gd name="connsiteY12" fmla="*/ 26333 h 486133"/>
              <a:gd name="connsiteX13" fmla="*/ 1331550 w 2950935"/>
              <a:gd name="connsiteY13" fmla="*/ 63891 h 486133"/>
              <a:gd name="connsiteX14" fmla="*/ 934226 w 2950935"/>
              <a:gd name="connsiteY14" fmla="*/ 31605 h 486133"/>
              <a:gd name="connsiteX15" fmla="*/ 598729 w 2950935"/>
              <a:gd name="connsiteY15" fmla="*/ 104374 h 486133"/>
              <a:gd name="connsiteX16" fmla="*/ 65293 w 2950935"/>
              <a:gd name="connsiteY16" fmla="*/ 170572 h 486133"/>
              <a:gd name="connsiteX0" fmla="*/ 0 w 2950935"/>
              <a:gd name="connsiteY0" fmla="*/ 188953 h 486133"/>
              <a:gd name="connsiteX1" fmla="*/ 571500 w 2950935"/>
              <a:gd name="connsiteY1" fmla="*/ 432793 h 486133"/>
              <a:gd name="connsiteX2" fmla="*/ 716280 w 2950935"/>
              <a:gd name="connsiteY2" fmla="*/ 486133 h 486133"/>
              <a:gd name="connsiteX3" fmla="*/ 1114398 w 2950935"/>
              <a:gd name="connsiteY3" fmla="*/ 464320 h 486133"/>
              <a:gd name="connsiteX4" fmla="*/ 1363980 w 2950935"/>
              <a:gd name="connsiteY4" fmla="*/ 280393 h 486133"/>
              <a:gd name="connsiteX5" fmla="*/ 1333500 w 2950935"/>
              <a:gd name="connsiteY5" fmla="*/ 181333 h 486133"/>
              <a:gd name="connsiteX6" fmla="*/ 1988820 w 2950935"/>
              <a:gd name="connsiteY6" fmla="*/ 158473 h 486133"/>
              <a:gd name="connsiteX7" fmla="*/ 1920240 w 2950935"/>
              <a:gd name="connsiteY7" fmla="*/ 105133 h 486133"/>
              <a:gd name="connsiteX8" fmla="*/ 2712720 w 2950935"/>
              <a:gd name="connsiteY8" fmla="*/ 89893 h 486133"/>
              <a:gd name="connsiteX9" fmla="*/ 2407920 w 2950935"/>
              <a:gd name="connsiteY9" fmla="*/ 36553 h 486133"/>
              <a:gd name="connsiteX10" fmla="*/ 2946159 w 2950935"/>
              <a:gd name="connsiteY10" fmla="*/ 331 h 486133"/>
              <a:gd name="connsiteX11" fmla="*/ 1858413 w 2950935"/>
              <a:gd name="connsiteY11" fmla="*/ 13332 h 486133"/>
              <a:gd name="connsiteX12" fmla="*/ 1368711 w 2950935"/>
              <a:gd name="connsiteY12" fmla="*/ 26333 h 486133"/>
              <a:gd name="connsiteX13" fmla="*/ 1331550 w 2950935"/>
              <a:gd name="connsiteY13" fmla="*/ 63891 h 486133"/>
              <a:gd name="connsiteX14" fmla="*/ 934226 w 2950935"/>
              <a:gd name="connsiteY14" fmla="*/ 31605 h 486133"/>
              <a:gd name="connsiteX15" fmla="*/ 598729 w 2950935"/>
              <a:gd name="connsiteY15" fmla="*/ 104374 h 486133"/>
              <a:gd name="connsiteX16" fmla="*/ 65293 w 2950935"/>
              <a:gd name="connsiteY16" fmla="*/ 170572 h 486133"/>
              <a:gd name="connsiteX0" fmla="*/ 0 w 2950935"/>
              <a:gd name="connsiteY0" fmla="*/ 188953 h 486133"/>
              <a:gd name="connsiteX1" fmla="*/ 571500 w 2950935"/>
              <a:gd name="connsiteY1" fmla="*/ 432793 h 486133"/>
              <a:gd name="connsiteX2" fmla="*/ 716280 w 2950935"/>
              <a:gd name="connsiteY2" fmla="*/ 486133 h 486133"/>
              <a:gd name="connsiteX3" fmla="*/ 1114398 w 2950935"/>
              <a:gd name="connsiteY3" fmla="*/ 464320 h 486133"/>
              <a:gd name="connsiteX4" fmla="*/ 1363980 w 2950935"/>
              <a:gd name="connsiteY4" fmla="*/ 280393 h 486133"/>
              <a:gd name="connsiteX5" fmla="*/ 1164487 w 2950935"/>
              <a:gd name="connsiteY5" fmla="*/ 190000 h 486133"/>
              <a:gd name="connsiteX6" fmla="*/ 1988820 w 2950935"/>
              <a:gd name="connsiteY6" fmla="*/ 158473 h 486133"/>
              <a:gd name="connsiteX7" fmla="*/ 1920240 w 2950935"/>
              <a:gd name="connsiteY7" fmla="*/ 105133 h 486133"/>
              <a:gd name="connsiteX8" fmla="*/ 2712720 w 2950935"/>
              <a:gd name="connsiteY8" fmla="*/ 89893 h 486133"/>
              <a:gd name="connsiteX9" fmla="*/ 2407920 w 2950935"/>
              <a:gd name="connsiteY9" fmla="*/ 36553 h 486133"/>
              <a:gd name="connsiteX10" fmla="*/ 2946159 w 2950935"/>
              <a:gd name="connsiteY10" fmla="*/ 331 h 486133"/>
              <a:gd name="connsiteX11" fmla="*/ 1858413 w 2950935"/>
              <a:gd name="connsiteY11" fmla="*/ 13332 h 486133"/>
              <a:gd name="connsiteX12" fmla="*/ 1368711 w 2950935"/>
              <a:gd name="connsiteY12" fmla="*/ 26333 h 486133"/>
              <a:gd name="connsiteX13" fmla="*/ 1331550 w 2950935"/>
              <a:gd name="connsiteY13" fmla="*/ 63891 h 486133"/>
              <a:gd name="connsiteX14" fmla="*/ 934226 w 2950935"/>
              <a:gd name="connsiteY14" fmla="*/ 31605 h 486133"/>
              <a:gd name="connsiteX15" fmla="*/ 598729 w 2950935"/>
              <a:gd name="connsiteY15" fmla="*/ 104374 h 486133"/>
              <a:gd name="connsiteX16" fmla="*/ 65293 w 2950935"/>
              <a:gd name="connsiteY16" fmla="*/ 170572 h 486133"/>
              <a:gd name="connsiteX0" fmla="*/ 0 w 2950935"/>
              <a:gd name="connsiteY0" fmla="*/ 188953 h 486133"/>
              <a:gd name="connsiteX1" fmla="*/ 571500 w 2950935"/>
              <a:gd name="connsiteY1" fmla="*/ 432793 h 486133"/>
              <a:gd name="connsiteX2" fmla="*/ 716280 w 2950935"/>
              <a:gd name="connsiteY2" fmla="*/ 486133 h 486133"/>
              <a:gd name="connsiteX3" fmla="*/ 1114398 w 2950935"/>
              <a:gd name="connsiteY3" fmla="*/ 464320 h 486133"/>
              <a:gd name="connsiteX4" fmla="*/ 1099627 w 2950935"/>
              <a:gd name="connsiteY4" fmla="*/ 306395 h 486133"/>
              <a:gd name="connsiteX5" fmla="*/ 1164487 w 2950935"/>
              <a:gd name="connsiteY5" fmla="*/ 190000 h 486133"/>
              <a:gd name="connsiteX6" fmla="*/ 1988820 w 2950935"/>
              <a:gd name="connsiteY6" fmla="*/ 158473 h 486133"/>
              <a:gd name="connsiteX7" fmla="*/ 1920240 w 2950935"/>
              <a:gd name="connsiteY7" fmla="*/ 105133 h 486133"/>
              <a:gd name="connsiteX8" fmla="*/ 2712720 w 2950935"/>
              <a:gd name="connsiteY8" fmla="*/ 89893 h 486133"/>
              <a:gd name="connsiteX9" fmla="*/ 2407920 w 2950935"/>
              <a:gd name="connsiteY9" fmla="*/ 36553 h 486133"/>
              <a:gd name="connsiteX10" fmla="*/ 2946159 w 2950935"/>
              <a:gd name="connsiteY10" fmla="*/ 331 h 486133"/>
              <a:gd name="connsiteX11" fmla="*/ 1858413 w 2950935"/>
              <a:gd name="connsiteY11" fmla="*/ 13332 h 486133"/>
              <a:gd name="connsiteX12" fmla="*/ 1368711 w 2950935"/>
              <a:gd name="connsiteY12" fmla="*/ 26333 h 486133"/>
              <a:gd name="connsiteX13" fmla="*/ 1331550 w 2950935"/>
              <a:gd name="connsiteY13" fmla="*/ 63891 h 486133"/>
              <a:gd name="connsiteX14" fmla="*/ 934226 w 2950935"/>
              <a:gd name="connsiteY14" fmla="*/ 31605 h 486133"/>
              <a:gd name="connsiteX15" fmla="*/ 598729 w 2950935"/>
              <a:gd name="connsiteY15" fmla="*/ 104374 h 486133"/>
              <a:gd name="connsiteX16" fmla="*/ 65293 w 2950935"/>
              <a:gd name="connsiteY16" fmla="*/ 170572 h 486133"/>
              <a:gd name="connsiteX0" fmla="*/ 0 w 2950935"/>
              <a:gd name="connsiteY0" fmla="*/ 188953 h 486133"/>
              <a:gd name="connsiteX1" fmla="*/ 571500 w 2950935"/>
              <a:gd name="connsiteY1" fmla="*/ 432793 h 486133"/>
              <a:gd name="connsiteX2" fmla="*/ 716280 w 2950935"/>
              <a:gd name="connsiteY2" fmla="*/ 486133 h 486133"/>
              <a:gd name="connsiteX3" fmla="*/ 1131733 w 2950935"/>
              <a:gd name="connsiteY3" fmla="*/ 407983 h 486133"/>
              <a:gd name="connsiteX4" fmla="*/ 1099627 w 2950935"/>
              <a:gd name="connsiteY4" fmla="*/ 306395 h 486133"/>
              <a:gd name="connsiteX5" fmla="*/ 1164487 w 2950935"/>
              <a:gd name="connsiteY5" fmla="*/ 190000 h 486133"/>
              <a:gd name="connsiteX6" fmla="*/ 1988820 w 2950935"/>
              <a:gd name="connsiteY6" fmla="*/ 158473 h 486133"/>
              <a:gd name="connsiteX7" fmla="*/ 1920240 w 2950935"/>
              <a:gd name="connsiteY7" fmla="*/ 105133 h 486133"/>
              <a:gd name="connsiteX8" fmla="*/ 2712720 w 2950935"/>
              <a:gd name="connsiteY8" fmla="*/ 89893 h 486133"/>
              <a:gd name="connsiteX9" fmla="*/ 2407920 w 2950935"/>
              <a:gd name="connsiteY9" fmla="*/ 36553 h 486133"/>
              <a:gd name="connsiteX10" fmla="*/ 2946159 w 2950935"/>
              <a:gd name="connsiteY10" fmla="*/ 331 h 486133"/>
              <a:gd name="connsiteX11" fmla="*/ 1858413 w 2950935"/>
              <a:gd name="connsiteY11" fmla="*/ 13332 h 486133"/>
              <a:gd name="connsiteX12" fmla="*/ 1368711 w 2950935"/>
              <a:gd name="connsiteY12" fmla="*/ 26333 h 486133"/>
              <a:gd name="connsiteX13" fmla="*/ 1331550 w 2950935"/>
              <a:gd name="connsiteY13" fmla="*/ 63891 h 486133"/>
              <a:gd name="connsiteX14" fmla="*/ 934226 w 2950935"/>
              <a:gd name="connsiteY14" fmla="*/ 31605 h 486133"/>
              <a:gd name="connsiteX15" fmla="*/ 598729 w 2950935"/>
              <a:gd name="connsiteY15" fmla="*/ 104374 h 486133"/>
              <a:gd name="connsiteX16" fmla="*/ 65293 w 2950935"/>
              <a:gd name="connsiteY16" fmla="*/ 170572 h 486133"/>
              <a:gd name="connsiteX0" fmla="*/ 0 w 2950935"/>
              <a:gd name="connsiteY0" fmla="*/ 188953 h 447130"/>
              <a:gd name="connsiteX1" fmla="*/ 571500 w 2950935"/>
              <a:gd name="connsiteY1" fmla="*/ 432793 h 447130"/>
              <a:gd name="connsiteX2" fmla="*/ 694612 w 2950935"/>
              <a:gd name="connsiteY2" fmla="*/ 447130 h 447130"/>
              <a:gd name="connsiteX3" fmla="*/ 1131733 w 2950935"/>
              <a:gd name="connsiteY3" fmla="*/ 407983 h 447130"/>
              <a:gd name="connsiteX4" fmla="*/ 1099627 w 2950935"/>
              <a:gd name="connsiteY4" fmla="*/ 306395 h 447130"/>
              <a:gd name="connsiteX5" fmla="*/ 1164487 w 2950935"/>
              <a:gd name="connsiteY5" fmla="*/ 190000 h 447130"/>
              <a:gd name="connsiteX6" fmla="*/ 1988820 w 2950935"/>
              <a:gd name="connsiteY6" fmla="*/ 158473 h 447130"/>
              <a:gd name="connsiteX7" fmla="*/ 1920240 w 2950935"/>
              <a:gd name="connsiteY7" fmla="*/ 105133 h 447130"/>
              <a:gd name="connsiteX8" fmla="*/ 2712720 w 2950935"/>
              <a:gd name="connsiteY8" fmla="*/ 89893 h 447130"/>
              <a:gd name="connsiteX9" fmla="*/ 2407920 w 2950935"/>
              <a:gd name="connsiteY9" fmla="*/ 36553 h 447130"/>
              <a:gd name="connsiteX10" fmla="*/ 2946159 w 2950935"/>
              <a:gd name="connsiteY10" fmla="*/ 331 h 447130"/>
              <a:gd name="connsiteX11" fmla="*/ 1858413 w 2950935"/>
              <a:gd name="connsiteY11" fmla="*/ 13332 h 447130"/>
              <a:gd name="connsiteX12" fmla="*/ 1368711 w 2950935"/>
              <a:gd name="connsiteY12" fmla="*/ 26333 h 447130"/>
              <a:gd name="connsiteX13" fmla="*/ 1331550 w 2950935"/>
              <a:gd name="connsiteY13" fmla="*/ 63891 h 447130"/>
              <a:gd name="connsiteX14" fmla="*/ 934226 w 2950935"/>
              <a:gd name="connsiteY14" fmla="*/ 31605 h 447130"/>
              <a:gd name="connsiteX15" fmla="*/ 598729 w 2950935"/>
              <a:gd name="connsiteY15" fmla="*/ 104374 h 447130"/>
              <a:gd name="connsiteX16" fmla="*/ 65293 w 2950935"/>
              <a:gd name="connsiteY16" fmla="*/ 170572 h 447130"/>
              <a:gd name="connsiteX0" fmla="*/ 0 w 2950935"/>
              <a:gd name="connsiteY0" fmla="*/ 188953 h 447130"/>
              <a:gd name="connsiteX1" fmla="*/ 571500 w 2950935"/>
              <a:gd name="connsiteY1" fmla="*/ 432793 h 447130"/>
              <a:gd name="connsiteX2" fmla="*/ 694612 w 2950935"/>
              <a:gd name="connsiteY2" fmla="*/ 447130 h 447130"/>
              <a:gd name="connsiteX3" fmla="*/ 1131733 w 2950935"/>
              <a:gd name="connsiteY3" fmla="*/ 407983 h 447130"/>
              <a:gd name="connsiteX4" fmla="*/ 1099627 w 2950935"/>
              <a:gd name="connsiteY4" fmla="*/ 306395 h 447130"/>
              <a:gd name="connsiteX5" fmla="*/ 1164487 w 2950935"/>
              <a:gd name="connsiteY5" fmla="*/ 190000 h 447130"/>
              <a:gd name="connsiteX6" fmla="*/ 1988820 w 2950935"/>
              <a:gd name="connsiteY6" fmla="*/ 158473 h 447130"/>
              <a:gd name="connsiteX7" fmla="*/ 1920240 w 2950935"/>
              <a:gd name="connsiteY7" fmla="*/ 105133 h 447130"/>
              <a:gd name="connsiteX8" fmla="*/ 2712720 w 2950935"/>
              <a:gd name="connsiteY8" fmla="*/ 89893 h 447130"/>
              <a:gd name="connsiteX9" fmla="*/ 2407920 w 2950935"/>
              <a:gd name="connsiteY9" fmla="*/ 36553 h 447130"/>
              <a:gd name="connsiteX10" fmla="*/ 2946159 w 2950935"/>
              <a:gd name="connsiteY10" fmla="*/ 331 h 447130"/>
              <a:gd name="connsiteX11" fmla="*/ 1858413 w 2950935"/>
              <a:gd name="connsiteY11" fmla="*/ 13332 h 447130"/>
              <a:gd name="connsiteX12" fmla="*/ 1368711 w 2950935"/>
              <a:gd name="connsiteY12" fmla="*/ 26333 h 447130"/>
              <a:gd name="connsiteX13" fmla="*/ 1331550 w 2950935"/>
              <a:gd name="connsiteY13" fmla="*/ 63891 h 447130"/>
              <a:gd name="connsiteX14" fmla="*/ 934226 w 2950935"/>
              <a:gd name="connsiteY14" fmla="*/ 31605 h 447130"/>
              <a:gd name="connsiteX15" fmla="*/ 598729 w 2950935"/>
              <a:gd name="connsiteY15" fmla="*/ 104374 h 447130"/>
              <a:gd name="connsiteX16" fmla="*/ 65293 w 2950935"/>
              <a:gd name="connsiteY16" fmla="*/ 170572 h 447130"/>
              <a:gd name="connsiteX0" fmla="*/ 0 w 2950935"/>
              <a:gd name="connsiteY0" fmla="*/ 188953 h 432793"/>
              <a:gd name="connsiteX1" fmla="*/ 571500 w 2950935"/>
              <a:gd name="connsiteY1" fmla="*/ 432793 h 432793"/>
              <a:gd name="connsiteX2" fmla="*/ 698946 w 2950935"/>
              <a:gd name="connsiteY2" fmla="*/ 425462 h 432793"/>
              <a:gd name="connsiteX3" fmla="*/ 1131733 w 2950935"/>
              <a:gd name="connsiteY3" fmla="*/ 407983 h 432793"/>
              <a:gd name="connsiteX4" fmla="*/ 1099627 w 2950935"/>
              <a:gd name="connsiteY4" fmla="*/ 306395 h 432793"/>
              <a:gd name="connsiteX5" fmla="*/ 1164487 w 2950935"/>
              <a:gd name="connsiteY5" fmla="*/ 190000 h 432793"/>
              <a:gd name="connsiteX6" fmla="*/ 1988820 w 2950935"/>
              <a:gd name="connsiteY6" fmla="*/ 158473 h 432793"/>
              <a:gd name="connsiteX7" fmla="*/ 1920240 w 2950935"/>
              <a:gd name="connsiteY7" fmla="*/ 105133 h 432793"/>
              <a:gd name="connsiteX8" fmla="*/ 2712720 w 2950935"/>
              <a:gd name="connsiteY8" fmla="*/ 89893 h 432793"/>
              <a:gd name="connsiteX9" fmla="*/ 2407920 w 2950935"/>
              <a:gd name="connsiteY9" fmla="*/ 36553 h 432793"/>
              <a:gd name="connsiteX10" fmla="*/ 2946159 w 2950935"/>
              <a:gd name="connsiteY10" fmla="*/ 331 h 432793"/>
              <a:gd name="connsiteX11" fmla="*/ 1858413 w 2950935"/>
              <a:gd name="connsiteY11" fmla="*/ 13332 h 432793"/>
              <a:gd name="connsiteX12" fmla="*/ 1368711 w 2950935"/>
              <a:gd name="connsiteY12" fmla="*/ 26333 h 432793"/>
              <a:gd name="connsiteX13" fmla="*/ 1331550 w 2950935"/>
              <a:gd name="connsiteY13" fmla="*/ 63891 h 432793"/>
              <a:gd name="connsiteX14" fmla="*/ 934226 w 2950935"/>
              <a:gd name="connsiteY14" fmla="*/ 31605 h 432793"/>
              <a:gd name="connsiteX15" fmla="*/ 598729 w 2950935"/>
              <a:gd name="connsiteY15" fmla="*/ 104374 h 432793"/>
              <a:gd name="connsiteX16" fmla="*/ 65293 w 2950935"/>
              <a:gd name="connsiteY16" fmla="*/ 170572 h 432793"/>
              <a:gd name="connsiteX0" fmla="*/ 0 w 2950935"/>
              <a:gd name="connsiteY0" fmla="*/ 188953 h 432793"/>
              <a:gd name="connsiteX1" fmla="*/ 571500 w 2950935"/>
              <a:gd name="connsiteY1" fmla="*/ 432793 h 432793"/>
              <a:gd name="connsiteX2" fmla="*/ 698946 w 2950935"/>
              <a:gd name="connsiteY2" fmla="*/ 425462 h 432793"/>
              <a:gd name="connsiteX3" fmla="*/ 1131733 w 2950935"/>
              <a:gd name="connsiteY3" fmla="*/ 407983 h 432793"/>
              <a:gd name="connsiteX4" fmla="*/ 1077959 w 2950935"/>
              <a:gd name="connsiteY4" fmla="*/ 315063 h 432793"/>
              <a:gd name="connsiteX5" fmla="*/ 1164487 w 2950935"/>
              <a:gd name="connsiteY5" fmla="*/ 190000 h 432793"/>
              <a:gd name="connsiteX6" fmla="*/ 1988820 w 2950935"/>
              <a:gd name="connsiteY6" fmla="*/ 158473 h 432793"/>
              <a:gd name="connsiteX7" fmla="*/ 1920240 w 2950935"/>
              <a:gd name="connsiteY7" fmla="*/ 105133 h 432793"/>
              <a:gd name="connsiteX8" fmla="*/ 2712720 w 2950935"/>
              <a:gd name="connsiteY8" fmla="*/ 89893 h 432793"/>
              <a:gd name="connsiteX9" fmla="*/ 2407920 w 2950935"/>
              <a:gd name="connsiteY9" fmla="*/ 36553 h 432793"/>
              <a:gd name="connsiteX10" fmla="*/ 2946159 w 2950935"/>
              <a:gd name="connsiteY10" fmla="*/ 331 h 432793"/>
              <a:gd name="connsiteX11" fmla="*/ 1858413 w 2950935"/>
              <a:gd name="connsiteY11" fmla="*/ 13332 h 432793"/>
              <a:gd name="connsiteX12" fmla="*/ 1368711 w 2950935"/>
              <a:gd name="connsiteY12" fmla="*/ 26333 h 432793"/>
              <a:gd name="connsiteX13" fmla="*/ 1331550 w 2950935"/>
              <a:gd name="connsiteY13" fmla="*/ 63891 h 432793"/>
              <a:gd name="connsiteX14" fmla="*/ 934226 w 2950935"/>
              <a:gd name="connsiteY14" fmla="*/ 31605 h 432793"/>
              <a:gd name="connsiteX15" fmla="*/ 598729 w 2950935"/>
              <a:gd name="connsiteY15" fmla="*/ 104374 h 432793"/>
              <a:gd name="connsiteX16" fmla="*/ 65293 w 2950935"/>
              <a:gd name="connsiteY16" fmla="*/ 170572 h 432793"/>
              <a:gd name="connsiteX0" fmla="*/ 0 w 2950935"/>
              <a:gd name="connsiteY0" fmla="*/ 188953 h 432793"/>
              <a:gd name="connsiteX1" fmla="*/ 571500 w 2950935"/>
              <a:gd name="connsiteY1" fmla="*/ 432793 h 432793"/>
              <a:gd name="connsiteX2" fmla="*/ 698946 w 2950935"/>
              <a:gd name="connsiteY2" fmla="*/ 425462 h 432793"/>
              <a:gd name="connsiteX3" fmla="*/ 1131733 w 2950935"/>
              <a:gd name="connsiteY3" fmla="*/ 407983 h 432793"/>
              <a:gd name="connsiteX4" fmla="*/ 1077959 w 2950935"/>
              <a:gd name="connsiteY4" fmla="*/ 315063 h 432793"/>
              <a:gd name="connsiteX5" fmla="*/ 1164487 w 2950935"/>
              <a:gd name="connsiteY5" fmla="*/ 190000 h 432793"/>
              <a:gd name="connsiteX6" fmla="*/ 1988820 w 2950935"/>
              <a:gd name="connsiteY6" fmla="*/ 158473 h 432793"/>
              <a:gd name="connsiteX7" fmla="*/ 1920240 w 2950935"/>
              <a:gd name="connsiteY7" fmla="*/ 105133 h 432793"/>
              <a:gd name="connsiteX8" fmla="*/ 2712720 w 2950935"/>
              <a:gd name="connsiteY8" fmla="*/ 89893 h 432793"/>
              <a:gd name="connsiteX9" fmla="*/ 2407920 w 2950935"/>
              <a:gd name="connsiteY9" fmla="*/ 36553 h 432793"/>
              <a:gd name="connsiteX10" fmla="*/ 2946159 w 2950935"/>
              <a:gd name="connsiteY10" fmla="*/ 331 h 432793"/>
              <a:gd name="connsiteX11" fmla="*/ 1858413 w 2950935"/>
              <a:gd name="connsiteY11" fmla="*/ 13332 h 432793"/>
              <a:gd name="connsiteX12" fmla="*/ 1368711 w 2950935"/>
              <a:gd name="connsiteY12" fmla="*/ 26333 h 432793"/>
              <a:gd name="connsiteX13" fmla="*/ 1331550 w 2950935"/>
              <a:gd name="connsiteY13" fmla="*/ 63891 h 432793"/>
              <a:gd name="connsiteX14" fmla="*/ 934226 w 2950935"/>
              <a:gd name="connsiteY14" fmla="*/ 31605 h 432793"/>
              <a:gd name="connsiteX15" fmla="*/ 598729 w 2950935"/>
              <a:gd name="connsiteY15" fmla="*/ 104374 h 432793"/>
              <a:gd name="connsiteX16" fmla="*/ 65293 w 2950935"/>
              <a:gd name="connsiteY16" fmla="*/ 170572 h 432793"/>
              <a:gd name="connsiteX0" fmla="*/ 0 w 2950935"/>
              <a:gd name="connsiteY0" fmla="*/ 188953 h 432793"/>
              <a:gd name="connsiteX1" fmla="*/ 571500 w 2950935"/>
              <a:gd name="connsiteY1" fmla="*/ 432793 h 432793"/>
              <a:gd name="connsiteX2" fmla="*/ 698946 w 2950935"/>
              <a:gd name="connsiteY2" fmla="*/ 425462 h 432793"/>
              <a:gd name="connsiteX3" fmla="*/ 1131733 w 2950935"/>
              <a:gd name="connsiteY3" fmla="*/ 407983 h 432793"/>
              <a:gd name="connsiteX4" fmla="*/ 1077959 w 2950935"/>
              <a:gd name="connsiteY4" fmla="*/ 315063 h 432793"/>
              <a:gd name="connsiteX5" fmla="*/ 1164487 w 2950935"/>
              <a:gd name="connsiteY5" fmla="*/ 190000 h 432793"/>
              <a:gd name="connsiteX6" fmla="*/ 1988820 w 2950935"/>
              <a:gd name="connsiteY6" fmla="*/ 158473 h 432793"/>
              <a:gd name="connsiteX7" fmla="*/ 1920240 w 2950935"/>
              <a:gd name="connsiteY7" fmla="*/ 105133 h 432793"/>
              <a:gd name="connsiteX8" fmla="*/ 2712720 w 2950935"/>
              <a:gd name="connsiteY8" fmla="*/ 89893 h 432793"/>
              <a:gd name="connsiteX9" fmla="*/ 2407920 w 2950935"/>
              <a:gd name="connsiteY9" fmla="*/ 36553 h 432793"/>
              <a:gd name="connsiteX10" fmla="*/ 2946159 w 2950935"/>
              <a:gd name="connsiteY10" fmla="*/ 331 h 432793"/>
              <a:gd name="connsiteX11" fmla="*/ 1858413 w 2950935"/>
              <a:gd name="connsiteY11" fmla="*/ 13332 h 432793"/>
              <a:gd name="connsiteX12" fmla="*/ 1368711 w 2950935"/>
              <a:gd name="connsiteY12" fmla="*/ 26333 h 432793"/>
              <a:gd name="connsiteX13" fmla="*/ 1331550 w 2950935"/>
              <a:gd name="connsiteY13" fmla="*/ 63891 h 432793"/>
              <a:gd name="connsiteX14" fmla="*/ 934226 w 2950935"/>
              <a:gd name="connsiteY14" fmla="*/ 31605 h 432793"/>
              <a:gd name="connsiteX15" fmla="*/ 598729 w 2950935"/>
              <a:gd name="connsiteY15" fmla="*/ 104374 h 432793"/>
              <a:gd name="connsiteX16" fmla="*/ 65293 w 2950935"/>
              <a:gd name="connsiteY16" fmla="*/ 170572 h 432793"/>
              <a:gd name="connsiteX0" fmla="*/ 0 w 2950935"/>
              <a:gd name="connsiteY0" fmla="*/ 188953 h 432793"/>
              <a:gd name="connsiteX1" fmla="*/ 571500 w 2950935"/>
              <a:gd name="connsiteY1" fmla="*/ 432793 h 432793"/>
              <a:gd name="connsiteX2" fmla="*/ 698946 w 2950935"/>
              <a:gd name="connsiteY2" fmla="*/ 425462 h 432793"/>
              <a:gd name="connsiteX3" fmla="*/ 1131733 w 2950935"/>
              <a:gd name="connsiteY3" fmla="*/ 407983 h 432793"/>
              <a:gd name="connsiteX4" fmla="*/ 1077959 w 2950935"/>
              <a:gd name="connsiteY4" fmla="*/ 315063 h 432793"/>
              <a:gd name="connsiteX5" fmla="*/ 1164487 w 2950935"/>
              <a:gd name="connsiteY5" fmla="*/ 190000 h 432793"/>
              <a:gd name="connsiteX6" fmla="*/ 1988820 w 2950935"/>
              <a:gd name="connsiteY6" fmla="*/ 158473 h 432793"/>
              <a:gd name="connsiteX7" fmla="*/ 1920240 w 2950935"/>
              <a:gd name="connsiteY7" fmla="*/ 105133 h 432793"/>
              <a:gd name="connsiteX8" fmla="*/ 2712720 w 2950935"/>
              <a:gd name="connsiteY8" fmla="*/ 89893 h 432793"/>
              <a:gd name="connsiteX9" fmla="*/ 2407920 w 2950935"/>
              <a:gd name="connsiteY9" fmla="*/ 36553 h 432793"/>
              <a:gd name="connsiteX10" fmla="*/ 2946159 w 2950935"/>
              <a:gd name="connsiteY10" fmla="*/ 331 h 432793"/>
              <a:gd name="connsiteX11" fmla="*/ 1858413 w 2950935"/>
              <a:gd name="connsiteY11" fmla="*/ 13332 h 432793"/>
              <a:gd name="connsiteX12" fmla="*/ 1368711 w 2950935"/>
              <a:gd name="connsiteY12" fmla="*/ 26333 h 432793"/>
              <a:gd name="connsiteX13" fmla="*/ 1335883 w 2950935"/>
              <a:gd name="connsiteY13" fmla="*/ 46556 h 432793"/>
              <a:gd name="connsiteX14" fmla="*/ 934226 w 2950935"/>
              <a:gd name="connsiteY14" fmla="*/ 31605 h 432793"/>
              <a:gd name="connsiteX15" fmla="*/ 598729 w 2950935"/>
              <a:gd name="connsiteY15" fmla="*/ 104374 h 432793"/>
              <a:gd name="connsiteX16" fmla="*/ 65293 w 2950935"/>
              <a:gd name="connsiteY16" fmla="*/ 170572 h 432793"/>
              <a:gd name="connsiteX0" fmla="*/ 0 w 2950935"/>
              <a:gd name="connsiteY0" fmla="*/ 188953 h 432793"/>
              <a:gd name="connsiteX1" fmla="*/ 571500 w 2950935"/>
              <a:gd name="connsiteY1" fmla="*/ 432793 h 432793"/>
              <a:gd name="connsiteX2" fmla="*/ 698946 w 2950935"/>
              <a:gd name="connsiteY2" fmla="*/ 425462 h 432793"/>
              <a:gd name="connsiteX3" fmla="*/ 1131733 w 2950935"/>
              <a:gd name="connsiteY3" fmla="*/ 407983 h 432793"/>
              <a:gd name="connsiteX4" fmla="*/ 1077959 w 2950935"/>
              <a:gd name="connsiteY4" fmla="*/ 315063 h 432793"/>
              <a:gd name="connsiteX5" fmla="*/ 1164487 w 2950935"/>
              <a:gd name="connsiteY5" fmla="*/ 190000 h 432793"/>
              <a:gd name="connsiteX6" fmla="*/ 1988820 w 2950935"/>
              <a:gd name="connsiteY6" fmla="*/ 158473 h 432793"/>
              <a:gd name="connsiteX7" fmla="*/ 1920240 w 2950935"/>
              <a:gd name="connsiteY7" fmla="*/ 105133 h 432793"/>
              <a:gd name="connsiteX8" fmla="*/ 2712720 w 2950935"/>
              <a:gd name="connsiteY8" fmla="*/ 89893 h 432793"/>
              <a:gd name="connsiteX9" fmla="*/ 2407920 w 2950935"/>
              <a:gd name="connsiteY9" fmla="*/ 36553 h 432793"/>
              <a:gd name="connsiteX10" fmla="*/ 2946159 w 2950935"/>
              <a:gd name="connsiteY10" fmla="*/ 331 h 432793"/>
              <a:gd name="connsiteX11" fmla="*/ 1858413 w 2950935"/>
              <a:gd name="connsiteY11" fmla="*/ 13332 h 432793"/>
              <a:gd name="connsiteX12" fmla="*/ 1329708 w 2950935"/>
              <a:gd name="connsiteY12" fmla="*/ 13332 h 432793"/>
              <a:gd name="connsiteX13" fmla="*/ 1335883 w 2950935"/>
              <a:gd name="connsiteY13" fmla="*/ 46556 h 432793"/>
              <a:gd name="connsiteX14" fmla="*/ 934226 w 2950935"/>
              <a:gd name="connsiteY14" fmla="*/ 31605 h 432793"/>
              <a:gd name="connsiteX15" fmla="*/ 598729 w 2950935"/>
              <a:gd name="connsiteY15" fmla="*/ 104374 h 432793"/>
              <a:gd name="connsiteX16" fmla="*/ 65293 w 2950935"/>
              <a:gd name="connsiteY16" fmla="*/ 170572 h 432793"/>
              <a:gd name="connsiteX0" fmla="*/ 0 w 2950935"/>
              <a:gd name="connsiteY0" fmla="*/ 188899 h 432739"/>
              <a:gd name="connsiteX1" fmla="*/ 571500 w 2950935"/>
              <a:gd name="connsiteY1" fmla="*/ 432739 h 432739"/>
              <a:gd name="connsiteX2" fmla="*/ 698946 w 2950935"/>
              <a:gd name="connsiteY2" fmla="*/ 425408 h 432739"/>
              <a:gd name="connsiteX3" fmla="*/ 1131733 w 2950935"/>
              <a:gd name="connsiteY3" fmla="*/ 407929 h 432739"/>
              <a:gd name="connsiteX4" fmla="*/ 1077959 w 2950935"/>
              <a:gd name="connsiteY4" fmla="*/ 315009 h 432739"/>
              <a:gd name="connsiteX5" fmla="*/ 1164487 w 2950935"/>
              <a:gd name="connsiteY5" fmla="*/ 189946 h 432739"/>
              <a:gd name="connsiteX6" fmla="*/ 1988820 w 2950935"/>
              <a:gd name="connsiteY6" fmla="*/ 158419 h 432739"/>
              <a:gd name="connsiteX7" fmla="*/ 1920240 w 2950935"/>
              <a:gd name="connsiteY7" fmla="*/ 105079 h 432739"/>
              <a:gd name="connsiteX8" fmla="*/ 2712720 w 2950935"/>
              <a:gd name="connsiteY8" fmla="*/ 89839 h 432739"/>
              <a:gd name="connsiteX9" fmla="*/ 2407920 w 2950935"/>
              <a:gd name="connsiteY9" fmla="*/ 36499 h 432739"/>
              <a:gd name="connsiteX10" fmla="*/ 2946159 w 2950935"/>
              <a:gd name="connsiteY10" fmla="*/ 277 h 432739"/>
              <a:gd name="connsiteX11" fmla="*/ 1828077 w 2950935"/>
              <a:gd name="connsiteY11" fmla="*/ 17612 h 432739"/>
              <a:gd name="connsiteX12" fmla="*/ 1329708 w 2950935"/>
              <a:gd name="connsiteY12" fmla="*/ 13278 h 432739"/>
              <a:gd name="connsiteX13" fmla="*/ 1335883 w 2950935"/>
              <a:gd name="connsiteY13" fmla="*/ 46502 h 432739"/>
              <a:gd name="connsiteX14" fmla="*/ 934226 w 2950935"/>
              <a:gd name="connsiteY14" fmla="*/ 31551 h 432739"/>
              <a:gd name="connsiteX15" fmla="*/ 598729 w 2950935"/>
              <a:gd name="connsiteY15" fmla="*/ 104320 h 432739"/>
              <a:gd name="connsiteX16" fmla="*/ 65293 w 2950935"/>
              <a:gd name="connsiteY16" fmla="*/ 170518 h 432739"/>
              <a:gd name="connsiteX0" fmla="*/ 0 w 2950935"/>
              <a:gd name="connsiteY0" fmla="*/ 188952 h 432792"/>
              <a:gd name="connsiteX1" fmla="*/ 571500 w 2950935"/>
              <a:gd name="connsiteY1" fmla="*/ 432792 h 432792"/>
              <a:gd name="connsiteX2" fmla="*/ 698946 w 2950935"/>
              <a:gd name="connsiteY2" fmla="*/ 425461 h 432792"/>
              <a:gd name="connsiteX3" fmla="*/ 1131733 w 2950935"/>
              <a:gd name="connsiteY3" fmla="*/ 407982 h 432792"/>
              <a:gd name="connsiteX4" fmla="*/ 1077959 w 2950935"/>
              <a:gd name="connsiteY4" fmla="*/ 315062 h 432792"/>
              <a:gd name="connsiteX5" fmla="*/ 1164487 w 2950935"/>
              <a:gd name="connsiteY5" fmla="*/ 189999 h 432792"/>
              <a:gd name="connsiteX6" fmla="*/ 1988820 w 2950935"/>
              <a:gd name="connsiteY6" fmla="*/ 158472 h 432792"/>
              <a:gd name="connsiteX7" fmla="*/ 1920240 w 2950935"/>
              <a:gd name="connsiteY7" fmla="*/ 105132 h 432792"/>
              <a:gd name="connsiteX8" fmla="*/ 2712720 w 2950935"/>
              <a:gd name="connsiteY8" fmla="*/ 89892 h 432792"/>
              <a:gd name="connsiteX9" fmla="*/ 2407920 w 2950935"/>
              <a:gd name="connsiteY9" fmla="*/ 36552 h 432792"/>
              <a:gd name="connsiteX10" fmla="*/ 2946159 w 2950935"/>
              <a:gd name="connsiteY10" fmla="*/ 330 h 432792"/>
              <a:gd name="connsiteX11" fmla="*/ 1832411 w 2950935"/>
              <a:gd name="connsiteY11" fmla="*/ 13331 h 432792"/>
              <a:gd name="connsiteX12" fmla="*/ 1329708 w 2950935"/>
              <a:gd name="connsiteY12" fmla="*/ 13331 h 432792"/>
              <a:gd name="connsiteX13" fmla="*/ 1335883 w 2950935"/>
              <a:gd name="connsiteY13" fmla="*/ 46555 h 432792"/>
              <a:gd name="connsiteX14" fmla="*/ 934226 w 2950935"/>
              <a:gd name="connsiteY14" fmla="*/ 31604 h 432792"/>
              <a:gd name="connsiteX15" fmla="*/ 598729 w 2950935"/>
              <a:gd name="connsiteY15" fmla="*/ 104373 h 432792"/>
              <a:gd name="connsiteX16" fmla="*/ 65293 w 2950935"/>
              <a:gd name="connsiteY16" fmla="*/ 170571 h 43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0935" h="432792">
                <a:moveTo>
                  <a:pt x="0" y="188952"/>
                </a:moveTo>
                <a:lnTo>
                  <a:pt x="571500" y="432792"/>
                </a:lnTo>
                <a:lnTo>
                  <a:pt x="698946" y="425461"/>
                </a:lnTo>
                <a:lnTo>
                  <a:pt x="1131733" y="407982"/>
                </a:lnTo>
                <a:cubicBezTo>
                  <a:pt x="1113808" y="377009"/>
                  <a:pt x="1095884" y="372036"/>
                  <a:pt x="1077959" y="315062"/>
                </a:cubicBezTo>
                <a:lnTo>
                  <a:pt x="1164487" y="189999"/>
                </a:lnTo>
                <a:lnTo>
                  <a:pt x="1988820" y="158472"/>
                </a:lnTo>
                <a:lnTo>
                  <a:pt x="1920240" y="105132"/>
                </a:lnTo>
                <a:lnTo>
                  <a:pt x="2712720" y="89892"/>
                </a:lnTo>
                <a:lnTo>
                  <a:pt x="2407920" y="36552"/>
                </a:lnTo>
                <a:cubicBezTo>
                  <a:pt x="2340315" y="37479"/>
                  <a:pt x="3013764" y="-597"/>
                  <a:pt x="2946159" y="330"/>
                </a:cubicBezTo>
                <a:cubicBezTo>
                  <a:pt x="2869020" y="-2818"/>
                  <a:pt x="1839634" y="17665"/>
                  <a:pt x="1832411" y="13331"/>
                </a:cubicBezTo>
                <a:cubicBezTo>
                  <a:pt x="1846857" y="26332"/>
                  <a:pt x="1431964" y="5627"/>
                  <a:pt x="1329708" y="13331"/>
                </a:cubicBezTo>
                <a:lnTo>
                  <a:pt x="1335883" y="46555"/>
                </a:lnTo>
                <a:lnTo>
                  <a:pt x="934226" y="31604"/>
                </a:lnTo>
                <a:lnTo>
                  <a:pt x="598729" y="104373"/>
                </a:lnTo>
                <a:cubicBezTo>
                  <a:pt x="494589" y="111993"/>
                  <a:pt x="169433" y="162951"/>
                  <a:pt x="65293" y="170571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7913" y="850808"/>
            <a:ext cx="189534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麻機遊水地第２工区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447" y="7440990"/>
            <a:ext cx="2146571" cy="1251540"/>
          </a:xfrm>
          <a:prstGeom prst="rect">
            <a:avLst/>
          </a:prstGeom>
        </p:spPr>
      </p:pic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303677" y="8685450"/>
            <a:ext cx="2103307" cy="211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kumimoji="1" lang="ja-JP" altLang="en-US" sz="900" dirty="0">
                <a:latin typeface="HGPｺﾞｼｯｸE" pitchFamily="50" charset="-128"/>
                <a:ea typeface="HGPｺﾞｼｯｸE" pitchFamily="50" charset="-128"/>
              </a:rPr>
              <a:t>麻機遊水地第２工区の整備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952" y="8114127"/>
            <a:ext cx="64705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</a:rPr>
              <a:t>事業箇所</a:t>
            </a:r>
            <a:endParaRPr lang="en-US" altLang="ja-JP" sz="800" dirty="0">
              <a:solidFill>
                <a:schemeClr val="bg1"/>
              </a:solidFill>
            </a:endParaRPr>
          </a:p>
          <a:p>
            <a:r>
              <a:rPr lang="ja-JP" altLang="en-US" sz="800" dirty="0">
                <a:solidFill>
                  <a:schemeClr val="bg1"/>
                </a:solidFill>
              </a:rPr>
              <a:t>（</a:t>
            </a:r>
            <a:r>
              <a:rPr kumimoji="1" lang="ja-JP" altLang="en-US" sz="800" dirty="0">
                <a:solidFill>
                  <a:schemeClr val="bg1"/>
                </a:solidFill>
              </a:rPr>
              <a:t>２工区）</a:t>
            </a:r>
          </a:p>
        </p:txBody>
      </p:sp>
      <p:cxnSp>
        <p:nvCxnSpPr>
          <p:cNvPr id="13" name="直線矢印コネクタ 12"/>
          <p:cNvCxnSpPr>
            <a:stCxn id="11" idx="3"/>
          </p:cNvCxnSpPr>
          <p:nvPr/>
        </p:nvCxnSpPr>
        <p:spPr>
          <a:xfrm flipV="1">
            <a:off x="802009" y="8157522"/>
            <a:ext cx="327131" cy="1258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52">
            <a:extLst>
              <a:ext uri="{FF2B5EF4-FFF2-40B4-BE49-F238E27FC236}">
                <a16:creationId xmlns:a16="http://schemas.microsoft.com/office/drawing/2014/main" id="{2A3C417C-F87A-43A3-BE7E-2C20FFEA8643}"/>
              </a:ext>
            </a:extLst>
          </p:cNvPr>
          <p:cNvSpPr/>
          <p:nvPr/>
        </p:nvSpPr>
        <p:spPr>
          <a:xfrm>
            <a:off x="152400" y="132761"/>
            <a:ext cx="1030037" cy="394835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葵　区　</a:t>
            </a:r>
            <a:endParaRPr kumimoji="1" lang="ja-JP" altLang="en-US" sz="1050" b="1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47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テキスト ボックス 92"/>
          <p:cNvSpPr txBox="1"/>
          <p:nvPr/>
        </p:nvSpPr>
        <p:spPr>
          <a:xfrm>
            <a:off x="92305" y="93318"/>
            <a:ext cx="6689496" cy="8970569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kern="100" dirty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　　　　　　</a:t>
            </a:r>
            <a:r>
              <a:rPr lang="ja-JP" altLang="en-US" sz="1400" u="sng" kern="100" dirty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</a:t>
            </a:r>
            <a:endParaRPr lang="en-US" altLang="ja-JP" sz="1400" u="sng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u="heavy" kern="100" dirty="0"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</a:t>
            </a:r>
            <a:r>
              <a:rPr lang="ja-JP" sz="1400" u="heavy" kern="100" dirty="0">
                <a:effectLst/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　　　　　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u="heavy" kern="100" dirty="0">
                <a:effectLst/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　　　　　　　　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63086" y="8171281"/>
            <a:ext cx="6327411" cy="827701"/>
          </a:xfrm>
          <a:prstGeom prst="roundRect">
            <a:avLst>
              <a:gd name="adj" fmla="val 10740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1400" kern="100" dirty="0">
              <a:solidFill>
                <a:srgbClr val="000000"/>
              </a:solidFill>
              <a:effectLst/>
              <a:ea typeface="HGP創英角ｺﾞｼｯｸUB"/>
              <a:cs typeface="Times New Roman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50225" y="5540893"/>
            <a:ext cx="4700730" cy="3233632"/>
            <a:chOff x="3698765" y="1702756"/>
            <a:chExt cx="2911706" cy="2042367"/>
          </a:xfrm>
        </p:grpSpPr>
        <p:pic>
          <p:nvPicPr>
            <p:cNvPr id="88" name="Picture 2" descr="\\10.109.23.31\共有フォルダ\11_道路整備係\平成28年度\05_国要望\03_市単独要望（11月）\01_参考資料（H28）\清水バイパス３修正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92"/>
            <a:stretch/>
          </p:blipFill>
          <p:spPr bwMode="auto">
            <a:xfrm>
              <a:off x="3700398" y="1909123"/>
              <a:ext cx="2910073" cy="18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3698765" y="1702756"/>
              <a:ext cx="2911706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（国）</a:t>
              </a:r>
              <a:r>
                <a:rPr lang="en-US" altLang="ja-JP" sz="1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150</a:t>
              </a:r>
              <a:r>
                <a:rPr lang="ja-JP" altLang="en-US" sz="1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号清水</a:t>
              </a:r>
              <a:r>
                <a:rPr lang="en-US" altLang="ja-JP" sz="1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BP</a:t>
              </a:r>
              <a:r>
                <a:rPr lang="ja-JP" altLang="en-US" sz="1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（開通イメージ）</a:t>
              </a:r>
              <a:endPara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750955" y="4664467"/>
            <a:ext cx="880445" cy="823164"/>
            <a:chOff x="5539990" y="6975697"/>
            <a:chExt cx="756000" cy="756000"/>
          </a:xfrm>
        </p:grpSpPr>
        <p:sp>
          <p:nvSpPr>
            <p:cNvPr id="115" name="楕円 114"/>
            <p:cNvSpPr>
              <a:spLocks noChangeAspect="1"/>
            </p:cNvSpPr>
            <p:nvPr/>
          </p:nvSpPr>
          <p:spPr>
            <a:xfrm>
              <a:off x="5539990" y="6975697"/>
              <a:ext cx="756000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5553006" y="7075233"/>
              <a:ext cx="723275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約</a:t>
              </a:r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lang="ja-JP" altLang="en-US" sz="11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  <a:endParaRPr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</a:t>
              </a:r>
              <a:endPara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0" name="テキスト ボックス 119"/>
          <p:cNvSpPr txBox="1"/>
          <p:nvPr/>
        </p:nvSpPr>
        <p:spPr>
          <a:xfrm>
            <a:off x="4101074" y="4858467"/>
            <a:ext cx="148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静岡</a:t>
            </a:r>
            <a:r>
              <a:rPr kumimoji="1" lang="en-US" altLang="ja-JP" sz="1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r>
              <a:rPr kumimoji="1" lang="ja-JP" altLang="en-US" sz="1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～清水港</a:t>
            </a:r>
            <a:endParaRPr kumimoji="1" lang="ja-JP" altLang="en-US" sz="20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3968257" y="5126441"/>
            <a:ext cx="191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 ⇒ 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</a:t>
            </a:r>
            <a:r>
              <a:rPr lang="ja-JP" altLang="en-US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1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9" b="8358"/>
          <a:stretch/>
        </p:blipFill>
        <p:spPr>
          <a:xfrm>
            <a:off x="1019232" y="1641580"/>
            <a:ext cx="4762716" cy="3142227"/>
          </a:xfrm>
          <a:prstGeom prst="rect">
            <a:avLst/>
          </a:prstGeom>
        </p:spPr>
      </p:pic>
      <p:sp>
        <p:nvSpPr>
          <p:cNvPr id="101" name="正方形/長方形 100"/>
          <p:cNvSpPr/>
          <p:nvPr/>
        </p:nvSpPr>
        <p:spPr>
          <a:xfrm>
            <a:off x="1019236" y="1447332"/>
            <a:ext cx="4762717" cy="305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+mn-ea"/>
              </a:rPr>
              <a:t>（国）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150</a:t>
            </a:r>
            <a:r>
              <a:rPr kumimoji="1" lang="ja-JP" altLang="en-US" sz="1000" dirty="0">
                <a:solidFill>
                  <a:schemeClr val="tx1"/>
                </a:solidFill>
                <a:latin typeface="+mn-ea"/>
              </a:rPr>
              <a:t>号　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久能拡幅（現道）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968662" y="3076417"/>
            <a:ext cx="266603" cy="846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1289587" y="2643969"/>
            <a:ext cx="213281" cy="846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0" name="グループ化 109"/>
          <p:cNvGrpSpPr/>
          <p:nvPr/>
        </p:nvGrpSpPr>
        <p:grpSpPr>
          <a:xfrm rot="5400000">
            <a:off x="3183799" y="4918672"/>
            <a:ext cx="578067" cy="558498"/>
            <a:chOff x="3025527" y="2772941"/>
            <a:chExt cx="684484" cy="492986"/>
          </a:xfrm>
          <a:solidFill>
            <a:srgbClr val="0000CC"/>
          </a:solidFill>
        </p:grpSpPr>
        <p:sp>
          <p:nvSpPr>
            <p:cNvPr id="111" name="山形 110"/>
            <p:cNvSpPr/>
            <p:nvPr/>
          </p:nvSpPr>
          <p:spPr>
            <a:xfrm>
              <a:off x="3433792" y="2772941"/>
              <a:ext cx="276219" cy="484505"/>
            </a:xfrm>
            <a:prstGeom prst="chevron">
              <a:avLst>
                <a:gd name="adj" fmla="val 499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12" name="山形 111"/>
            <p:cNvSpPr/>
            <p:nvPr/>
          </p:nvSpPr>
          <p:spPr>
            <a:xfrm>
              <a:off x="3225193" y="2774162"/>
              <a:ext cx="276219" cy="484505"/>
            </a:xfrm>
            <a:prstGeom prst="chevron">
              <a:avLst>
                <a:gd name="adj" fmla="val 499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13" name="山形 112"/>
            <p:cNvSpPr/>
            <p:nvPr/>
          </p:nvSpPr>
          <p:spPr>
            <a:xfrm>
              <a:off x="3025527" y="2781422"/>
              <a:ext cx="276219" cy="484505"/>
            </a:xfrm>
            <a:prstGeom prst="chevron">
              <a:avLst>
                <a:gd name="adj" fmla="val 499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33" name="正方形/長方形 132"/>
          <p:cNvSpPr/>
          <p:nvPr/>
        </p:nvSpPr>
        <p:spPr>
          <a:xfrm>
            <a:off x="260648" y="988608"/>
            <a:ext cx="2367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●国道</a:t>
            </a:r>
            <a:r>
              <a:rPr lang="en-US" altLang="ja-JP" sz="1400" kern="1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150</a:t>
            </a:r>
            <a:r>
              <a:rPr lang="ja-JP" altLang="en-US" sz="1400" kern="1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/>
              </a:rPr>
              <a:t>号 久能拡幅</a:t>
            </a:r>
            <a:endParaRPr lang="en-US" altLang="ja-JP" sz="1400" kern="100" dirty="0">
              <a:solidFill>
                <a:sysClr val="windowText" lastClr="000000"/>
              </a:solidFill>
              <a:uFill>
                <a:solidFill>
                  <a:srgbClr val="548DD4"/>
                </a:solidFill>
              </a:u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/>
            </a:endParaRPr>
          </a:p>
        </p:txBody>
      </p:sp>
      <p:sp>
        <p:nvSpPr>
          <p:cNvPr id="50" name="テキスト ボックス 2">
            <a:extLst>
              <a:ext uri="{FF2B5EF4-FFF2-40B4-BE49-F238E27FC236}">
                <a16:creationId xmlns:a16="http://schemas.microsoft.com/office/drawing/2014/main" id="{7E8CC5DB-7A2A-4485-A4C9-E684340418F7}"/>
              </a:ext>
            </a:extLst>
          </p:cNvPr>
          <p:cNvSpPr txBox="1"/>
          <p:nvPr/>
        </p:nvSpPr>
        <p:spPr>
          <a:xfrm>
            <a:off x="102573" y="80113"/>
            <a:ext cx="6695412" cy="7615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44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a typeface="HGP創英角ｺﾞｼｯｸUB"/>
                <a:cs typeface="Times New Roman"/>
              </a:rPr>
              <a:t>              　　　　　　</a:t>
            </a:r>
            <a:r>
              <a:rPr lang="ja-JP" altLang="en-US" sz="180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（国）１５０号久能拡幅に係る整備事業予算確保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9BA041C1-5D0C-4031-9933-3703E989FC12}"/>
              </a:ext>
            </a:extLst>
          </p:cNvPr>
          <p:cNvSpPr/>
          <p:nvPr/>
        </p:nvSpPr>
        <p:spPr>
          <a:xfrm>
            <a:off x="339653" y="283582"/>
            <a:ext cx="1199244" cy="394835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駿河区　</a:t>
            </a:r>
            <a:endParaRPr kumimoji="1" lang="ja-JP" altLang="en-US" sz="1050" b="1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18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テキスト ボックス 1"/>
          <p:cNvSpPr txBox="1"/>
          <p:nvPr/>
        </p:nvSpPr>
        <p:spPr>
          <a:xfrm>
            <a:off x="134134" y="256170"/>
            <a:ext cx="6555257" cy="425862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150" kern="100" dirty="0">
                <a:effectLst/>
                <a:latin typeface="メイリオ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34134" y="787189"/>
            <a:ext cx="6536904" cy="3718592"/>
            <a:chOff x="234704" y="619628"/>
            <a:chExt cx="6381902" cy="3848746"/>
          </a:xfrm>
        </p:grpSpPr>
        <p:grpSp>
          <p:nvGrpSpPr>
            <p:cNvPr id="88" name="グループ化 87"/>
            <p:cNvGrpSpPr>
              <a:grpSpLocks noChangeAspect="1"/>
            </p:cNvGrpSpPr>
            <p:nvPr/>
          </p:nvGrpSpPr>
          <p:grpSpPr>
            <a:xfrm>
              <a:off x="234704" y="619628"/>
              <a:ext cx="6381902" cy="3848746"/>
              <a:chOff x="1294009" y="3036169"/>
              <a:chExt cx="5142260" cy="3101154"/>
            </a:xfrm>
          </p:grpSpPr>
          <p:grpSp>
            <p:nvGrpSpPr>
              <p:cNvPr id="89" name="グループ化 1"/>
              <p:cNvGrpSpPr>
                <a:grpSpLocks/>
              </p:cNvGrpSpPr>
              <p:nvPr/>
            </p:nvGrpSpPr>
            <p:grpSpPr bwMode="auto">
              <a:xfrm>
                <a:off x="1294009" y="3036169"/>
                <a:ext cx="5142260" cy="3101154"/>
                <a:chOff x="1265433" y="3025760"/>
                <a:chExt cx="5142234" cy="3102043"/>
              </a:xfrm>
            </p:grpSpPr>
            <p:pic>
              <p:nvPicPr>
                <p:cNvPr id="116" name="Picture 3" descr="\\smz-sv\共有\移行用フォルダ\user\05 工務課\江口係長へ←企調奥山\h23年度　航空（斜め）写真\panel-h240220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44" r="3470"/>
                <a:stretch>
                  <a:fillRect/>
                </a:stretch>
              </p:blipFill>
              <p:spPr bwMode="auto">
                <a:xfrm>
                  <a:off x="1265433" y="3025760"/>
                  <a:ext cx="5142234" cy="310204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7" name="グループ化 8"/>
                <p:cNvGrpSpPr>
                  <a:grpSpLocks/>
                </p:cNvGrpSpPr>
                <p:nvPr/>
              </p:nvGrpSpPr>
              <p:grpSpPr bwMode="auto">
                <a:xfrm>
                  <a:off x="5157192" y="3440832"/>
                  <a:ext cx="1144587" cy="1116012"/>
                  <a:chOff x="74377" y="4286456"/>
                  <a:chExt cx="1929047" cy="1882776"/>
                </a:xfrm>
              </p:grpSpPr>
              <p:pic>
                <p:nvPicPr>
                  <p:cNvPr id="154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649" y="4286457"/>
                    <a:ext cx="1882775" cy="1882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5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77" y="4286456"/>
                    <a:ext cx="581025" cy="1873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36000" tIns="18000" rIns="36000" bIns="1800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AutoNum type="arabicPeriod"/>
                      <a:defRPr kumimoji="1" sz="1600" b="1">
                        <a:solidFill>
                          <a:schemeClr val="tx1"/>
                        </a:solidFill>
                        <a:latin typeface="ＭＳ Ｐゴシック" charset="-128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000"/>
                      <a:t>【</a:t>
                    </a:r>
                    <a:r>
                      <a:rPr lang="ja-JP" altLang="en-US" sz="1000"/>
                      <a:t>位置図</a:t>
                    </a:r>
                    <a:r>
                      <a:rPr lang="en-US" altLang="ja-JP" sz="1000"/>
                      <a:t>】</a:t>
                    </a:r>
                  </a:p>
                </p:txBody>
              </p:sp>
              <p:sp>
                <p:nvSpPr>
                  <p:cNvPr id="156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581491" y="5295142"/>
                    <a:ext cx="77788" cy="761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AutoNum type="arabicPeriod"/>
                      <a:defRPr kumimoji="1" sz="1600" b="1">
                        <a:solidFill>
                          <a:schemeClr val="tx1"/>
                        </a:solidFill>
                        <a:latin typeface="ＭＳ Ｐゴシック" charset="-128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ja-JP" altLang="en-US" sz="2000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90" y="5751277"/>
                    <a:ext cx="1411055" cy="381943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36000" tIns="36000" rIns="36000" bIns="36000" anchor="ctr" anchorCtr="1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AutoNum type="arabicPeriod"/>
                      <a:defRPr kumimoji="1" sz="1600" b="1">
                        <a:solidFill>
                          <a:schemeClr val="tx1"/>
                        </a:solidFill>
                        <a:latin typeface="ＭＳ Ｐゴシック" charset="-128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ja-JP" altLang="en-US" sz="1000"/>
                      <a:t>清水港</a:t>
                    </a:r>
                  </a:p>
                </p:txBody>
              </p:sp>
              <p:sp>
                <p:nvSpPr>
                  <p:cNvPr id="158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0418" y="5371338"/>
                    <a:ext cx="511073" cy="379937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18" name="Rectangle 193"/>
                <p:cNvSpPr>
                  <a:spLocks noChangeArrowheads="1"/>
                </p:cNvSpPr>
                <p:nvPr/>
              </p:nvSpPr>
              <p:spPr bwMode="auto">
                <a:xfrm>
                  <a:off x="1700209" y="5497337"/>
                  <a:ext cx="533397" cy="257249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bg2">
                      <a:lumMod val="75000"/>
                    </a:schemeClr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36000" tIns="36000" rIns="36000" bIns="3600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ja-JP" altLang="en-US" sz="1200" b="0" dirty="0">
                      <a:solidFill>
                        <a:schemeClr val="tx1"/>
                      </a:solidFill>
                      <a:ea typeface="ＭＳ Ｐゴシック" pitchFamily="50" charset="-128"/>
                    </a:rPr>
                    <a:t>静岡市</a:t>
                  </a:r>
                </a:p>
              </p:txBody>
            </p:sp>
            <p:sp>
              <p:nvSpPr>
                <p:cNvPr id="119" name="Rectangle 195"/>
                <p:cNvSpPr>
                  <a:spLocks noChangeArrowheads="1"/>
                </p:cNvSpPr>
                <p:nvPr/>
              </p:nvSpPr>
              <p:spPr bwMode="auto">
                <a:xfrm>
                  <a:off x="1291035" y="3077294"/>
                  <a:ext cx="61555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b="0">
                      <a:solidFill>
                        <a:schemeClr val="bg1"/>
                      </a:solidFill>
                      <a:latin typeface="Arial" charset="0"/>
                    </a:rPr>
                    <a:t>清水港</a:t>
                  </a:r>
                </a:p>
              </p:txBody>
            </p:sp>
            <p:grpSp>
              <p:nvGrpSpPr>
                <p:cNvPr id="120" name="Group 220"/>
                <p:cNvGrpSpPr>
                  <a:grpSpLocks/>
                </p:cNvGrpSpPr>
                <p:nvPr/>
              </p:nvGrpSpPr>
              <p:grpSpPr bwMode="auto">
                <a:xfrm>
                  <a:off x="4264733" y="5505128"/>
                  <a:ext cx="1684548" cy="498476"/>
                  <a:chOff x="2665" y="3341"/>
                  <a:chExt cx="1146" cy="324"/>
                </a:xfrm>
              </p:grpSpPr>
              <p:sp>
                <p:nvSpPr>
                  <p:cNvPr id="151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3341"/>
                    <a:ext cx="1146" cy="3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18000" rIns="18000" bIns="18000" anchor="ctr" anchorCtr="1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AutoNum type="arabicPeriod"/>
                      <a:defRPr kumimoji="1" sz="1600" b="1">
                        <a:solidFill>
                          <a:schemeClr val="tx1"/>
                        </a:solidFill>
                        <a:latin typeface="ＭＳ Ｐゴシック" charset="-128"/>
                        <a:ea typeface="ＭＳ Ｐゴシック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ja-JP" altLang="en-US" sz="1000" b="0">
                        <a:latin typeface="Arial" charset="0"/>
                      </a:rPr>
                      <a:t>　　　　　：　交付金事業箇所　</a:t>
                    </a:r>
                    <a:endParaRPr lang="en-US" altLang="ja-JP" sz="1000" b="0">
                      <a:latin typeface="Arial" charset="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ja-JP" altLang="en-US" sz="1000" b="0">
                        <a:latin typeface="Arial" charset="0"/>
                      </a:rPr>
                      <a:t>　　　　　：　既設防護ライン</a:t>
                    </a:r>
                    <a:endParaRPr lang="en-US" altLang="ja-JP" sz="1000" b="0">
                      <a:latin typeface="Arial" charset="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ja-JP" altLang="en-US" sz="1000" b="0">
                        <a:latin typeface="Arial" charset="0"/>
                      </a:rPr>
                      <a:t>　　　　　：　無堤区間</a:t>
                    </a:r>
                  </a:p>
                </p:txBody>
              </p:sp>
              <p:sp>
                <p:nvSpPr>
                  <p:cNvPr id="152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746" y="3403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53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2750" y="3509"/>
                    <a:ext cx="230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21" name="フリーフォーム 2"/>
                <p:cNvSpPr>
                  <a:spLocks/>
                </p:cNvSpPr>
                <p:nvPr/>
              </p:nvSpPr>
              <p:spPr bwMode="auto">
                <a:xfrm>
                  <a:off x="1413744" y="3523366"/>
                  <a:ext cx="1254837" cy="1247391"/>
                </a:xfrm>
                <a:custGeom>
                  <a:avLst/>
                  <a:gdLst>
                    <a:gd name="T0" fmla="*/ 0 w 1256281"/>
                    <a:gd name="T1" fmla="*/ 0 h 1246905"/>
                    <a:gd name="T2" fmla="*/ 22690 w 1256281"/>
                    <a:gd name="T3" fmla="*/ 34905 h 1246905"/>
                    <a:gd name="T4" fmla="*/ 32171 w 1256281"/>
                    <a:gd name="T5" fmla="*/ 113606 h 1246905"/>
                    <a:gd name="T6" fmla="*/ 131723 w 1256281"/>
                    <a:gd name="T7" fmla="*/ 187541 h 1246905"/>
                    <a:gd name="T8" fmla="*/ 228908 w 1256281"/>
                    <a:gd name="T9" fmla="*/ 263861 h 1246905"/>
                    <a:gd name="T10" fmla="*/ 250240 w 1256281"/>
                    <a:gd name="T11" fmla="*/ 306788 h 1246905"/>
                    <a:gd name="T12" fmla="*/ 399571 w 1256281"/>
                    <a:gd name="T13" fmla="*/ 488046 h 1246905"/>
                    <a:gd name="T14" fmla="*/ 473050 w 1256281"/>
                    <a:gd name="T15" fmla="*/ 564366 h 1246905"/>
                    <a:gd name="T16" fmla="*/ 615269 w 1256281"/>
                    <a:gd name="T17" fmla="*/ 666920 h 1246905"/>
                    <a:gd name="T18" fmla="*/ 603418 w 1256281"/>
                    <a:gd name="T19" fmla="*/ 681227 h 1246905"/>
                    <a:gd name="T20" fmla="*/ 650823 w 1256281"/>
                    <a:gd name="T21" fmla="*/ 848175 h 1246905"/>
                    <a:gd name="T22" fmla="*/ 608159 w 1256281"/>
                    <a:gd name="T23" fmla="*/ 993659 h 1246905"/>
                    <a:gd name="T24" fmla="*/ 660305 w 1256281"/>
                    <a:gd name="T25" fmla="*/ 984118 h 1246905"/>
                    <a:gd name="T26" fmla="*/ 721933 w 1256281"/>
                    <a:gd name="T27" fmla="*/ 1079517 h 1246905"/>
                    <a:gd name="T28" fmla="*/ 783561 w 1256281"/>
                    <a:gd name="T29" fmla="*/ 1103368 h 1246905"/>
                    <a:gd name="T30" fmla="*/ 847561 w 1256281"/>
                    <a:gd name="T31" fmla="*/ 1146296 h 1246905"/>
                    <a:gd name="T32" fmla="*/ 973188 w 1256281"/>
                    <a:gd name="T33" fmla="*/ 1196381 h 1246905"/>
                    <a:gd name="T34" fmla="*/ 1086963 w 1256281"/>
                    <a:gd name="T35" fmla="*/ 1229771 h 1246905"/>
                    <a:gd name="T36" fmla="*/ 1146220 w 1256281"/>
                    <a:gd name="T37" fmla="*/ 1248850 h 1246905"/>
                    <a:gd name="T38" fmla="*/ 1191257 w 1256281"/>
                    <a:gd name="T39" fmla="*/ 1198767 h 1246905"/>
                    <a:gd name="T40" fmla="*/ 1250515 w 1256281"/>
                    <a:gd name="T41" fmla="*/ 1229771 h 12469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56281" h="1246905">
                      <a:moveTo>
                        <a:pt x="0" y="0"/>
                      </a:moveTo>
                      <a:lnTo>
                        <a:pt x="22794" y="34849"/>
                      </a:lnTo>
                      <a:lnTo>
                        <a:pt x="32319" y="113430"/>
                      </a:lnTo>
                      <a:lnTo>
                        <a:pt x="132331" y="187249"/>
                      </a:lnTo>
                      <a:lnTo>
                        <a:pt x="229963" y="263449"/>
                      </a:lnTo>
                      <a:lnTo>
                        <a:pt x="251394" y="306311"/>
                      </a:lnTo>
                      <a:lnTo>
                        <a:pt x="401413" y="487286"/>
                      </a:lnTo>
                      <a:lnTo>
                        <a:pt x="475231" y="563486"/>
                      </a:lnTo>
                      <a:lnTo>
                        <a:pt x="618106" y="665880"/>
                      </a:lnTo>
                      <a:lnTo>
                        <a:pt x="606200" y="680167"/>
                      </a:lnTo>
                      <a:lnTo>
                        <a:pt x="653825" y="846855"/>
                      </a:lnTo>
                      <a:lnTo>
                        <a:pt x="610963" y="992111"/>
                      </a:lnTo>
                      <a:lnTo>
                        <a:pt x="663350" y="982586"/>
                      </a:lnTo>
                      <a:lnTo>
                        <a:pt x="725263" y="1077836"/>
                      </a:lnTo>
                      <a:lnTo>
                        <a:pt x="787175" y="1101649"/>
                      </a:lnTo>
                      <a:lnTo>
                        <a:pt x="851469" y="1144511"/>
                      </a:lnTo>
                      <a:lnTo>
                        <a:pt x="977675" y="1194517"/>
                      </a:lnTo>
                      <a:lnTo>
                        <a:pt x="1091975" y="1227855"/>
                      </a:lnTo>
                      <a:lnTo>
                        <a:pt x="1151506" y="1246905"/>
                      </a:lnTo>
                      <a:lnTo>
                        <a:pt x="1196750" y="1196899"/>
                      </a:lnTo>
                      <a:lnTo>
                        <a:pt x="1256281" y="1227855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22" name="フリーフォーム 3"/>
                <p:cNvSpPr>
                  <a:spLocks/>
                </p:cNvSpPr>
                <p:nvPr/>
              </p:nvSpPr>
              <p:spPr bwMode="auto">
                <a:xfrm>
                  <a:off x="2617779" y="4746288"/>
                  <a:ext cx="170654" cy="223055"/>
                </a:xfrm>
                <a:custGeom>
                  <a:avLst/>
                  <a:gdLst>
                    <a:gd name="T0" fmla="*/ 71648 w 171097"/>
                    <a:gd name="T1" fmla="*/ 0 h 223108"/>
                    <a:gd name="T2" fmla="*/ 0 w 171097"/>
                    <a:gd name="T3" fmla="*/ 100626 h 223108"/>
                    <a:gd name="T4" fmla="*/ 170212 w 171097"/>
                    <a:gd name="T5" fmla="*/ 223002 h 223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097" h="223108">
                      <a:moveTo>
                        <a:pt x="72020" y="0"/>
                      </a:moveTo>
                      <a:lnTo>
                        <a:pt x="0" y="100674"/>
                      </a:lnTo>
                      <a:lnTo>
                        <a:pt x="171097" y="223108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23" name="フリーフォーム 6"/>
                <p:cNvSpPr>
                  <a:spLocks/>
                </p:cNvSpPr>
                <p:nvPr/>
              </p:nvSpPr>
              <p:spPr bwMode="auto">
                <a:xfrm>
                  <a:off x="3811574" y="4359250"/>
                  <a:ext cx="857246" cy="395635"/>
                </a:xfrm>
                <a:custGeom>
                  <a:avLst/>
                  <a:gdLst>
                    <a:gd name="T0" fmla="*/ 0 w 857250"/>
                    <a:gd name="T1" fmla="*/ 355348 h 396475"/>
                    <a:gd name="T2" fmla="*/ 327017 w 857250"/>
                    <a:gd name="T3" fmla="*/ 320742 h 396475"/>
                    <a:gd name="T4" fmla="*/ 354799 w 857250"/>
                    <a:gd name="T5" fmla="*/ 393126 h 396475"/>
                    <a:gd name="T6" fmla="*/ 390517 w 857250"/>
                    <a:gd name="T7" fmla="*/ 386043 h 396475"/>
                    <a:gd name="T8" fmla="*/ 392899 w 857250"/>
                    <a:gd name="T9" fmla="*/ 322292 h 396475"/>
                    <a:gd name="T10" fmla="*/ 688170 w 857250"/>
                    <a:gd name="T11" fmla="*/ 293959 h 396475"/>
                    <a:gd name="T12" fmla="*/ 669120 w 857250"/>
                    <a:gd name="T13" fmla="*/ 263264 h 396475"/>
                    <a:gd name="T14" fmla="*/ 816753 w 857250"/>
                    <a:gd name="T15" fmla="*/ 112151 h 396475"/>
                    <a:gd name="T16" fmla="*/ 835803 w 857250"/>
                    <a:gd name="T17" fmla="*/ 123957 h 396475"/>
                    <a:gd name="T18" fmla="*/ 857234 w 857250"/>
                    <a:gd name="T19" fmla="*/ 93263 h 396475"/>
                    <a:gd name="T20" fmla="*/ 842947 w 857250"/>
                    <a:gd name="T21" fmla="*/ 76734 h 396475"/>
                    <a:gd name="T22" fmla="*/ 852472 w 857250"/>
                    <a:gd name="T23" fmla="*/ 41317 h 396475"/>
                    <a:gd name="T24" fmla="*/ 806545 w 857250"/>
                    <a:gd name="T25" fmla="*/ 0 h 3964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57250" h="396475">
                      <a:moveTo>
                        <a:pt x="0" y="358375"/>
                      </a:moveTo>
                      <a:lnTo>
                        <a:pt x="327025" y="323474"/>
                      </a:lnTo>
                      <a:lnTo>
                        <a:pt x="354807" y="396475"/>
                      </a:lnTo>
                      <a:lnTo>
                        <a:pt x="390525" y="389332"/>
                      </a:lnTo>
                      <a:lnTo>
                        <a:pt x="392907" y="325038"/>
                      </a:lnTo>
                      <a:lnTo>
                        <a:pt x="688182" y="296463"/>
                      </a:lnTo>
                      <a:lnTo>
                        <a:pt x="669132" y="265507"/>
                      </a:lnTo>
                      <a:lnTo>
                        <a:pt x="816769" y="113107"/>
                      </a:lnTo>
                      <a:lnTo>
                        <a:pt x="835819" y="125013"/>
                      </a:lnTo>
                      <a:lnTo>
                        <a:pt x="857250" y="94057"/>
                      </a:lnTo>
                      <a:lnTo>
                        <a:pt x="842963" y="77388"/>
                      </a:lnTo>
                      <a:lnTo>
                        <a:pt x="852488" y="41669"/>
                      </a:lnTo>
                      <a:cubicBezTo>
                        <a:pt x="818357" y="19444"/>
                        <a:pt x="840692" y="22225"/>
                        <a:pt x="806561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24" name="フリーフォーム 13"/>
                <p:cNvSpPr>
                  <a:spLocks/>
                </p:cNvSpPr>
                <p:nvPr/>
              </p:nvSpPr>
              <p:spPr bwMode="auto">
                <a:xfrm>
                  <a:off x="3865856" y="4347786"/>
                  <a:ext cx="82550" cy="141254"/>
                </a:xfrm>
                <a:custGeom>
                  <a:avLst/>
                  <a:gdLst>
                    <a:gd name="T0" fmla="*/ 104204 w 80963"/>
                    <a:gd name="T1" fmla="*/ 0 h 140494"/>
                    <a:gd name="T2" fmla="*/ 101139 w 80963"/>
                    <a:gd name="T3" fmla="*/ 148147 h 140494"/>
                    <a:gd name="T4" fmla="*/ 0 w 80963"/>
                    <a:gd name="T5" fmla="*/ 150701 h 14049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963" h="140494">
                      <a:moveTo>
                        <a:pt x="80963" y="0"/>
                      </a:moveTo>
                      <a:cubicBezTo>
                        <a:pt x="80169" y="46038"/>
                        <a:pt x="79376" y="92075"/>
                        <a:pt x="78582" y="138113"/>
                      </a:cubicBezTo>
                      <a:lnTo>
                        <a:pt x="0" y="140494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25" name="フリーフォーム 124"/>
                <p:cNvSpPr/>
                <p:nvPr/>
              </p:nvSpPr>
              <p:spPr bwMode="auto">
                <a:xfrm>
                  <a:off x="3678224" y="4196802"/>
                  <a:ext cx="57150" cy="142916"/>
                </a:xfrm>
                <a:custGeom>
                  <a:avLst/>
                  <a:gdLst>
                    <a:gd name="connsiteX0" fmla="*/ 0 w 57150"/>
                    <a:gd name="connsiteY0" fmla="*/ 142875 h 142875"/>
                    <a:gd name="connsiteX1" fmla="*/ 7144 w 57150"/>
                    <a:gd name="connsiteY1" fmla="*/ 2381 h 142875"/>
                    <a:gd name="connsiteX2" fmla="*/ 57150 w 57150"/>
                    <a:gd name="connsiteY2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50" h="142875">
                      <a:moveTo>
                        <a:pt x="0" y="142875"/>
                      </a:moveTo>
                      <a:lnTo>
                        <a:pt x="7144" y="2381"/>
                      </a:lnTo>
                      <a:lnTo>
                        <a:pt x="5715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ja-JP" altLang="en-US" b="0"/>
                </a:p>
              </p:txBody>
            </p:sp>
            <p:sp>
              <p:nvSpPr>
                <p:cNvPr id="126" name="フリーフォーム 23"/>
                <p:cNvSpPr>
                  <a:spLocks/>
                </p:cNvSpPr>
                <p:nvPr/>
              </p:nvSpPr>
              <p:spPr bwMode="auto">
                <a:xfrm>
                  <a:off x="3203558" y="3874419"/>
                  <a:ext cx="428115" cy="156738"/>
                </a:xfrm>
                <a:custGeom>
                  <a:avLst/>
                  <a:gdLst>
                    <a:gd name="T0" fmla="*/ 426589 w 428625"/>
                    <a:gd name="T1" fmla="*/ 11778 h 157162"/>
                    <a:gd name="T2" fmla="*/ 329422 w 428625"/>
                    <a:gd name="T3" fmla="*/ 0 h 157162"/>
                    <a:gd name="T4" fmla="*/ 222775 w 428625"/>
                    <a:gd name="T5" fmla="*/ 0 h 157162"/>
                    <a:gd name="T6" fmla="*/ 158786 w 428625"/>
                    <a:gd name="T7" fmla="*/ 23556 h 157162"/>
                    <a:gd name="T8" fmla="*/ 0 w 428625"/>
                    <a:gd name="T9" fmla="*/ 155472 h 157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8625" h="157162">
                      <a:moveTo>
                        <a:pt x="428625" y="11906"/>
                      </a:moveTo>
                      <a:lnTo>
                        <a:pt x="330994" y="0"/>
                      </a:lnTo>
                      <a:lnTo>
                        <a:pt x="223838" y="0"/>
                      </a:lnTo>
                      <a:lnTo>
                        <a:pt x="159544" y="23812"/>
                      </a:lnTo>
                      <a:lnTo>
                        <a:pt x="0" y="157162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27" name="正方形/長方形 50"/>
                <p:cNvSpPr>
                  <a:spLocks noChangeArrowheads="1"/>
                </p:cNvSpPr>
                <p:nvPr/>
              </p:nvSpPr>
              <p:spPr bwMode="auto">
                <a:xfrm>
                  <a:off x="2649538" y="5213350"/>
                  <a:ext cx="549275" cy="14287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500" b="0">
                      <a:latin typeface="Arial" charset="0"/>
                    </a:rPr>
                    <a:t>JR</a:t>
                  </a:r>
                  <a:r>
                    <a:rPr lang="ja-JP" altLang="en-US" sz="500" b="0">
                      <a:latin typeface="Arial" charset="0"/>
                    </a:rPr>
                    <a:t>清水駅</a:t>
                  </a:r>
                </a:p>
              </p:txBody>
            </p:sp>
            <p:cxnSp>
              <p:nvCxnSpPr>
                <p:cNvPr id="128" name="直線矢印コネクタ 127"/>
                <p:cNvCxnSpPr>
                  <a:stCxn id="127" idx="3"/>
                </p:cNvCxnSpPr>
                <p:nvPr/>
              </p:nvCxnSpPr>
              <p:spPr bwMode="auto">
                <a:xfrm flipV="1">
                  <a:off x="3198801" y="5128932"/>
                  <a:ext cx="98424" cy="15562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5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9" name="直線矢印コネクタ 128"/>
                <p:cNvCxnSpPr>
                  <a:stCxn id="130" idx="0"/>
                  <a:endCxn id="144" idx="3"/>
                </p:cNvCxnSpPr>
                <p:nvPr/>
              </p:nvCxnSpPr>
              <p:spPr bwMode="auto">
                <a:xfrm flipH="1" flipV="1">
                  <a:off x="3554400" y="5125756"/>
                  <a:ext cx="379410" cy="73046"/>
                </a:xfrm>
                <a:prstGeom prst="straightConnector1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5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" name="正方形/長方形 79"/>
                <p:cNvSpPr>
                  <a:spLocks noChangeArrowheads="1"/>
                </p:cNvSpPr>
                <p:nvPr/>
              </p:nvSpPr>
              <p:spPr bwMode="auto">
                <a:xfrm>
                  <a:off x="3625850" y="5199063"/>
                  <a:ext cx="614363" cy="10001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CN" altLang="en-US" sz="500" b="0">
                      <a:latin typeface="Arial" charset="0"/>
                    </a:rPr>
                    <a:t>静鉄新清水駅</a:t>
                  </a:r>
                  <a:endParaRPr lang="ja-JP" altLang="en-US" sz="500" b="0">
                    <a:latin typeface="Arial" charset="0"/>
                  </a:endParaRPr>
                </a:p>
              </p:txBody>
            </p:sp>
            <p:sp>
              <p:nvSpPr>
                <p:cNvPr id="131" name="フリーフォーム 62"/>
                <p:cNvSpPr>
                  <a:spLocks/>
                </p:cNvSpPr>
                <p:nvPr/>
              </p:nvSpPr>
              <p:spPr bwMode="auto">
                <a:xfrm>
                  <a:off x="2133600" y="4681538"/>
                  <a:ext cx="1744663" cy="1423987"/>
                </a:xfrm>
                <a:custGeom>
                  <a:avLst/>
                  <a:gdLst>
                    <a:gd name="T0" fmla="*/ 1717914 w 1745456"/>
                    <a:gd name="T1" fmla="*/ 1423987 h 1423987"/>
                    <a:gd name="T2" fmla="*/ 1664010 w 1745456"/>
                    <a:gd name="T3" fmla="*/ 1193006 h 1423987"/>
                    <a:gd name="T4" fmla="*/ 1584327 w 1745456"/>
                    <a:gd name="T5" fmla="*/ 826293 h 1423987"/>
                    <a:gd name="T6" fmla="*/ 1492920 w 1745456"/>
                    <a:gd name="T7" fmla="*/ 704850 h 1423987"/>
                    <a:gd name="T8" fmla="*/ 1293709 w 1745456"/>
                    <a:gd name="T9" fmla="*/ 471487 h 1423987"/>
                    <a:gd name="T10" fmla="*/ 1223399 w 1745456"/>
                    <a:gd name="T11" fmla="*/ 440531 h 1423987"/>
                    <a:gd name="T12" fmla="*/ 1045279 w 1745456"/>
                    <a:gd name="T13" fmla="*/ 442912 h 1423987"/>
                    <a:gd name="T14" fmla="*/ 817943 w 1745456"/>
                    <a:gd name="T15" fmla="*/ 461962 h 1423987"/>
                    <a:gd name="T16" fmla="*/ 698416 w 1745456"/>
                    <a:gd name="T17" fmla="*/ 435768 h 1423987"/>
                    <a:gd name="T18" fmla="*/ 496860 w 1745456"/>
                    <a:gd name="T19" fmla="*/ 347662 h 1423987"/>
                    <a:gd name="T20" fmla="*/ 236710 w 1745456"/>
                    <a:gd name="T21" fmla="*/ 161925 h 1423987"/>
                    <a:gd name="T22" fmla="*/ 0 w 1745456"/>
                    <a:gd name="T23" fmla="*/ 0 h 14239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45456" h="1423987">
                      <a:moveTo>
                        <a:pt x="1745456" y="1423987"/>
                      </a:moveTo>
                      <a:lnTo>
                        <a:pt x="1690687" y="1193006"/>
                      </a:lnTo>
                      <a:lnTo>
                        <a:pt x="1609725" y="826293"/>
                      </a:lnTo>
                      <a:lnTo>
                        <a:pt x="1516856" y="704850"/>
                      </a:lnTo>
                      <a:lnTo>
                        <a:pt x="1314450" y="471487"/>
                      </a:lnTo>
                      <a:lnTo>
                        <a:pt x="1243012" y="440531"/>
                      </a:lnTo>
                      <a:lnTo>
                        <a:pt x="1062037" y="442912"/>
                      </a:lnTo>
                      <a:lnTo>
                        <a:pt x="831056" y="461962"/>
                      </a:lnTo>
                      <a:lnTo>
                        <a:pt x="709612" y="435768"/>
                      </a:lnTo>
                      <a:lnTo>
                        <a:pt x="504825" y="347662"/>
                      </a:lnTo>
                      <a:lnTo>
                        <a:pt x="240506" y="1619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32" name="フリーフォーム 1"/>
                <p:cNvSpPr>
                  <a:spLocks/>
                </p:cNvSpPr>
                <p:nvPr/>
              </p:nvSpPr>
              <p:spPr bwMode="auto">
                <a:xfrm>
                  <a:off x="2132013" y="4681538"/>
                  <a:ext cx="1744662" cy="1423987"/>
                </a:xfrm>
                <a:custGeom>
                  <a:avLst/>
                  <a:gdLst>
                    <a:gd name="T0" fmla="*/ 1717879 w 1745456"/>
                    <a:gd name="T1" fmla="*/ 1423987 h 1423987"/>
                    <a:gd name="T2" fmla="*/ 1663976 w 1745456"/>
                    <a:gd name="T3" fmla="*/ 1193006 h 1423987"/>
                    <a:gd name="T4" fmla="*/ 1584292 w 1745456"/>
                    <a:gd name="T5" fmla="*/ 826293 h 1423987"/>
                    <a:gd name="T6" fmla="*/ 1492891 w 1745456"/>
                    <a:gd name="T7" fmla="*/ 704850 h 1423987"/>
                    <a:gd name="T8" fmla="*/ 1293683 w 1745456"/>
                    <a:gd name="T9" fmla="*/ 471487 h 1423987"/>
                    <a:gd name="T10" fmla="*/ 1223373 w 1745456"/>
                    <a:gd name="T11" fmla="*/ 440531 h 1423987"/>
                    <a:gd name="T12" fmla="*/ 1045258 w 1745456"/>
                    <a:gd name="T13" fmla="*/ 442912 h 1423987"/>
                    <a:gd name="T14" fmla="*/ 817927 w 1745456"/>
                    <a:gd name="T15" fmla="*/ 461962 h 1423987"/>
                    <a:gd name="T16" fmla="*/ 698401 w 1745456"/>
                    <a:gd name="T17" fmla="*/ 435768 h 1423987"/>
                    <a:gd name="T18" fmla="*/ 496850 w 1745456"/>
                    <a:gd name="T19" fmla="*/ 347662 h 1423987"/>
                    <a:gd name="T20" fmla="*/ 236707 w 1745456"/>
                    <a:gd name="T21" fmla="*/ 161925 h 1423987"/>
                    <a:gd name="T22" fmla="*/ 0 w 1745456"/>
                    <a:gd name="T23" fmla="*/ 0 h 14239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45456" h="1423987">
                      <a:moveTo>
                        <a:pt x="1745456" y="1423987"/>
                      </a:moveTo>
                      <a:lnTo>
                        <a:pt x="1690687" y="1193006"/>
                      </a:lnTo>
                      <a:lnTo>
                        <a:pt x="1609725" y="826293"/>
                      </a:lnTo>
                      <a:lnTo>
                        <a:pt x="1516856" y="704850"/>
                      </a:lnTo>
                      <a:lnTo>
                        <a:pt x="1314450" y="471487"/>
                      </a:lnTo>
                      <a:lnTo>
                        <a:pt x="1243012" y="440531"/>
                      </a:lnTo>
                      <a:lnTo>
                        <a:pt x="1062037" y="442912"/>
                      </a:lnTo>
                      <a:lnTo>
                        <a:pt x="831056" y="461962"/>
                      </a:lnTo>
                      <a:lnTo>
                        <a:pt x="709612" y="435768"/>
                      </a:lnTo>
                      <a:lnTo>
                        <a:pt x="504825" y="347662"/>
                      </a:lnTo>
                      <a:lnTo>
                        <a:pt x="240506" y="1619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33" name="正方形/長方形 16"/>
                <p:cNvSpPr>
                  <a:spLocks noChangeArrowheads="1"/>
                </p:cNvSpPr>
                <p:nvPr/>
              </p:nvSpPr>
              <p:spPr bwMode="auto">
                <a:xfrm>
                  <a:off x="3249613" y="5103813"/>
                  <a:ext cx="93662" cy="444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ja-JP" altLang="en-US" sz="2000" b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34" name="フリーフォーム 18"/>
                <p:cNvSpPr>
                  <a:spLocks/>
                </p:cNvSpPr>
                <p:nvPr/>
              </p:nvSpPr>
              <p:spPr bwMode="auto">
                <a:xfrm>
                  <a:off x="2066925" y="4856163"/>
                  <a:ext cx="1493838" cy="1249362"/>
                </a:xfrm>
                <a:custGeom>
                  <a:avLst/>
                  <a:gdLst>
                    <a:gd name="T0" fmla="*/ 0 w 1493044"/>
                    <a:gd name="T1" fmla="*/ 0 h 1250156"/>
                    <a:gd name="T2" fmla="*/ 128575 w 1493044"/>
                    <a:gd name="T3" fmla="*/ 76853 h 1250156"/>
                    <a:gd name="T4" fmla="*/ 235319 w 1493044"/>
                    <a:gd name="T5" fmla="*/ 149048 h 1250156"/>
                    <a:gd name="T6" fmla="*/ 361470 w 1493044"/>
                    <a:gd name="T7" fmla="*/ 272481 h 1250156"/>
                    <a:gd name="T8" fmla="*/ 574955 w 1493044"/>
                    <a:gd name="T9" fmla="*/ 484408 h 1250156"/>
                    <a:gd name="T10" fmla="*/ 747200 w 1493044"/>
                    <a:gd name="T11" fmla="*/ 670718 h 1250156"/>
                    <a:gd name="T12" fmla="*/ 1011631 w 1493044"/>
                    <a:gd name="T13" fmla="*/ 843056 h 1250156"/>
                    <a:gd name="T14" fmla="*/ 1256656 w 1493044"/>
                    <a:gd name="T15" fmla="*/ 1031695 h 1250156"/>
                    <a:gd name="T16" fmla="*/ 1521086 w 1493044"/>
                    <a:gd name="T17" fmla="*/ 1222669 h 1250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93044" h="1250156">
                      <a:moveTo>
                        <a:pt x="0" y="0"/>
                      </a:moveTo>
                      <a:lnTo>
                        <a:pt x="126206" y="78581"/>
                      </a:lnTo>
                      <a:lnTo>
                        <a:pt x="230981" y="152400"/>
                      </a:lnTo>
                      <a:lnTo>
                        <a:pt x="354806" y="278606"/>
                      </a:lnTo>
                      <a:lnTo>
                        <a:pt x="564356" y="495300"/>
                      </a:lnTo>
                      <a:lnTo>
                        <a:pt x="733425" y="685800"/>
                      </a:lnTo>
                      <a:lnTo>
                        <a:pt x="992981" y="862012"/>
                      </a:lnTo>
                      <a:lnTo>
                        <a:pt x="1233488" y="1054894"/>
                      </a:lnTo>
                      <a:lnTo>
                        <a:pt x="1493044" y="1250156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35" name="フリーフォーム 67"/>
                <p:cNvSpPr>
                  <a:spLocks/>
                </p:cNvSpPr>
                <p:nvPr/>
              </p:nvSpPr>
              <p:spPr bwMode="auto">
                <a:xfrm>
                  <a:off x="2066925" y="4860925"/>
                  <a:ext cx="1493838" cy="1249363"/>
                </a:xfrm>
                <a:custGeom>
                  <a:avLst/>
                  <a:gdLst>
                    <a:gd name="T0" fmla="*/ 0 w 1493044"/>
                    <a:gd name="T1" fmla="*/ 0 h 1250156"/>
                    <a:gd name="T2" fmla="*/ 128575 w 1493044"/>
                    <a:gd name="T3" fmla="*/ 76855 h 1250156"/>
                    <a:gd name="T4" fmla="*/ 235319 w 1493044"/>
                    <a:gd name="T5" fmla="*/ 149052 h 1250156"/>
                    <a:gd name="T6" fmla="*/ 361470 w 1493044"/>
                    <a:gd name="T7" fmla="*/ 272487 h 1250156"/>
                    <a:gd name="T8" fmla="*/ 574955 w 1493044"/>
                    <a:gd name="T9" fmla="*/ 484422 h 1250156"/>
                    <a:gd name="T10" fmla="*/ 747200 w 1493044"/>
                    <a:gd name="T11" fmla="*/ 670737 h 1250156"/>
                    <a:gd name="T12" fmla="*/ 1011631 w 1493044"/>
                    <a:gd name="T13" fmla="*/ 843079 h 1250156"/>
                    <a:gd name="T14" fmla="*/ 1256656 w 1493044"/>
                    <a:gd name="T15" fmla="*/ 1031725 h 1250156"/>
                    <a:gd name="T16" fmla="*/ 1521086 w 1493044"/>
                    <a:gd name="T17" fmla="*/ 1222700 h 1250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93044" h="1250156">
                      <a:moveTo>
                        <a:pt x="0" y="0"/>
                      </a:moveTo>
                      <a:lnTo>
                        <a:pt x="126206" y="78581"/>
                      </a:lnTo>
                      <a:lnTo>
                        <a:pt x="230981" y="152400"/>
                      </a:lnTo>
                      <a:lnTo>
                        <a:pt x="354806" y="278606"/>
                      </a:lnTo>
                      <a:lnTo>
                        <a:pt x="564356" y="495300"/>
                      </a:lnTo>
                      <a:lnTo>
                        <a:pt x="733425" y="685800"/>
                      </a:lnTo>
                      <a:lnTo>
                        <a:pt x="992981" y="862012"/>
                      </a:lnTo>
                      <a:lnTo>
                        <a:pt x="1233488" y="1054894"/>
                      </a:lnTo>
                      <a:lnTo>
                        <a:pt x="1493044" y="1250156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36" name="テキスト ボックス 19"/>
                <p:cNvSpPr txBox="1">
                  <a:spLocks noChangeArrowheads="1"/>
                </p:cNvSpPr>
                <p:nvPr/>
              </p:nvSpPr>
              <p:spPr bwMode="auto">
                <a:xfrm>
                  <a:off x="2957513" y="5783263"/>
                  <a:ext cx="800100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800" b="0">
                      <a:latin typeface="Arial" charset="0"/>
                    </a:rPr>
                    <a:t>東海道新幹線</a:t>
                  </a:r>
                </a:p>
              </p:txBody>
            </p:sp>
            <p:sp>
              <p:nvSpPr>
                <p:cNvPr id="137" name="フリーフォーム 22"/>
                <p:cNvSpPr>
                  <a:spLocks/>
                </p:cNvSpPr>
                <p:nvPr/>
              </p:nvSpPr>
              <p:spPr bwMode="auto">
                <a:xfrm>
                  <a:off x="1288000" y="3691934"/>
                  <a:ext cx="1264700" cy="2389779"/>
                </a:xfrm>
                <a:custGeom>
                  <a:avLst/>
                  <a:gdLst>
                    <a:gd name="T0" fmla="*/ 1295400 w 1295400"/>
                    <a:gd name="T1" fmla="*/ 2438400 h 2438400"/>
                    <a:gd name="T2" fmla="*/ 1114425 w 1295400"/>
                    <a:gd name="T3" fmla="*/ 2095500 h 2438400"/>
                    <a:gd name="T4" fmla="*/ 828675 w 1295400"/>
                    <a:gd name="T5" fmla="*/ 1776412 h 2438400"/>
                    <a:gd name="T6" fmla="*/ 776288 w 1295400"/>
                    <a:gd name="T7" fmla="*/ 1643062 h 2438400"/>
                    <a:gd name="T8" fmla="*/ 752475 w 1295400"/>
                    <a:gd name="T9" fmla="*/ 1309687 h 2438400"/>
                    <a:gd name="T10" fmla="*/ 514350 w 1295400"/>
                    <a:gd name="T11" fmla="*/ 1123950 h 2438400"/>
                    <a:gd name="T12" fmla="*/ 471488 w 1295400"/>
                    <a:gd name="T13" fmla="*/ 976312 h 2438400"/>
                    <a:gd name="T14" fmla="*/ 314325 w 1295400"/>
                    <a:gd name="T15" fmla="*/ 561975 h 2438400"/>
                    <a:gd name="T16" fmla="*/ 0 w 1295400"/>
                    <a:gd name="T17" fmla="*/ 0 h 24384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connsiteX0" fmla="*/ 1272376 w 1272376"/>
                    <a:gd name="connsiteY0" fmla="*/ 2405133 h 2405133"/>
                    <a:gd name="connsiteX1" fmla="*/ 1091401 w 1272376"/>
                    <a:gd name="connsiteY1" fmla="*/ 2062233 h 2405133"/>
                    <a:gd name="connsiteX2" fmla="*/ 805651 w 1272376"/>
                    <a:gd name="connsiteY2" fmla="*/ 1743145 h 2405133"/>
                    <a:gd name="connsiteX3" fmla="*/ 753264 w 1272376"/>
                    <a:gd name="connsiteY3" fmla="*/ 1609795 h 2405133"/>
                    <a:gd name="connsiteX4" fmla="*/ 729451 w 1272376"/>
                    <a:gd name="connsiteY4" fmla="*/ 1276420 h 2405133"/>
                    <a:gd name="connsiteX5" fmla="*/ 491326 w 1272376"/>
                    <a:gd name="connsiteY5" fmla="*/ 1090683 h 2405133"/>
                    <a:gd name="connsiteX6" fmla="*/ 448464 w 1272376"/>
                    <a:gd name="connsiteY6" fmla="*/ 943045 h 2405133"/>
                    <a:gd name="connsiteX7" fmla="*/ 291301 w 1272376"/>
                    <a:gd name="connsiteY7" fmla="*/ 528708 h 2405133"/>
                    <a:gd name="connsiteX8" fmla="*/ 0 w 1272376"/>
                    <a:gd name="connsiteY8" fmla="*/ 0 h 2405133"/>
                    <a:gd name="connsiteX0" fmla="*/ 1272376 w 1272376"/>
                    <a:gd name="connsiteY0" fmla="*/ 2405133 h 2405133"/>
                    <a:gd name="connsiteX1" fmla="*/ 1091401 w 1272376"/>
                    <a:gd name="connsiteY1" fmla="*/ 2062233 h 2405133"/>
                    <a:gd name="connsiteX2" fmla="*/ 805651 w 1272376"/>
                    <a:gd name="connsiteY2" fmla="*/ 1743145 h 2405133"/>
                    <a:gd name="connsiteX3" fmla="*/ 753264 w 1272376"/>
                    <a:gd name="connsiteY3" fmla="*/ 1609795 h 2405133"/>
                    <a:gd name="connsiteX4" fmla="*/ 729451 w 1272376"/>
                    <a:gd name="connsiteY4" fmla="*/ 1276420 h 2405133"/>
                    <a:gd name="connsiteX5" fmla="*/ 491326 w 1272376"/>
                    <a:gd name="connsiteY5" fmla="*/ 1090683 h 2405133"/>
                    <a:gd name="connsiteX6" fmla="*/ 448464 w 1272376"/>
                    <a:gd name="connsiteY6" fmla="*/ 943045 h 2405133"/>
                    <a:gd name="connsiteX7" fmla="*/ 291301 w 1272376"/>
                    <a:gd name="connsiteY7" fmla="*/ 528708 h 2405133"/>
                    <a:gd name="connsiteX8" fmla="*/ 0 w 1272376"/>
                    <a:gd name="connsiteY8" fmla="*/ 0 h 2405133"/>
                    <a:gd name="connsiteX0" fmla="*/ 1264701 w 1264701"/>
                    <a:gd name="connsiteY0" fmla="*/ 2389779 h 2389779"/>
                    <a:gd name="connsiteX1" fmla="*/ 1083726 w 1264701"/>
                    <a:gd name="connsiteY1" fmla="*/ 2046879 h 2389779"/>
                    <a:gd name="connsiteX2" fmla="*/ 797976 w 1264701"/>
                    <a:gd name="connsiteY2" fmla="*/ 1727791 h 2389779"/>
                    <a:gd name="connsiteX3" fmla="*/ 745589 w 1264701"/>
                    <a:gd name="connsiteY3" fmla="*/ 1594441 h 2389779"/>
                    <a:gd name="connsiteX4" fmla="*/ 721776 w 1264701"/>
                    <a:gd name="connsiteY4" fmla="*/ 1261066 h 2389779"/>
                    <a:gd name="connsiteX5" fmla="*/ 483651 w 1264701"/>
                    <a:gd name="connsiteY5" fmla="*/ 1075329 h 2389779"/>
                    <a:gd name="connsiteX6" fmla="*/ 440789 w 1264701"/>
                    <a:gd name="connsiteY6" fmla="*/ 927691 h 2389779"/>
                    <a:gd name="connsiteX7" fmla="*/ 283626 w 1264701"/>
                    <a:gd name="connsiteY7" fmla="*/ 513354 h 2389779"/>
                    <a:gd name="connsiteX8" fmla="*/ 0 w 1264701"/>
                    <a:gd name="connsiteY8" fmla="*/ 0 h 238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64701" h="2389779">
                      <a:moveTo>
                        <a:pt x="1264701" y="2389779"/>
                      </a:moveTo>
                      <a:lnTo>
                        <a:pt x="1083726" y="2046879"/>
                      </a:lnTo>
                      <a:lnTo>
                        <a:pt x="797976" y="1727791"/>
                      </a:lnTo>
                      <a:lnTo>
                        <a:pt x="745589" y="1594441"/>
                      </a:lnTo>
                      <a:lnTo>
                        <a:pt x="721776" y="1261066"/>
                      </a:lnTo>
                      <a:lnTo>
                        <a:pt x="483651" y="1075329"/>
                      </a:lnTo>
                      <a:lnTo>
                        <a:pt x="440789" y="927691"/>
                      </a:lnTo>
                      <a:lnTo>
                        <a:pt x="283626" y="513354"/>
                      </a:lnTo>
                      <a:cubicBezTo>
                        <a:pt x="178851" y="326029"/>
                        <a:pt x="104775" y="187325"/>
                        <a:pt x="0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159B1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38" name="テキスト ボックス 70"/>
                <p:cNvSpPr txBox="1">
                  <a:spLocks noChangeArrowheads="1"/>
                </p:cNvSpPr>
                <p:nvPr/>
              </p:nvSpPr>
              <p:spPr bwMode="auto">
                <a:xfrm>
                  <a:off x="2100263" y="5735638"/>
                  <a:ext cx="595312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800" b="0">
                      <a:latin typeface="Arial" charset="0"/>
                    </a:rPr>
                    <a:t>東名高速</a:t>
                  </a:r>
                </a:p>
              </p:txBody>
            </p:sp>
            <p:sp>
              <p:nvSpPr>
                <p:cNvPr id="139" name="フリーフォーム 24"/>
                <p:cNvSpPr>
                  <a:spLocks/>
                </p:cNvSpPr>
                <p:nvPr/>
              </p:nvSpPr>
              <p:spPr bwMode="auto">
                <a:xfrm>
                  <a:off x="1295274" y="5291137"/>
                  <a:ext cx="747839" cy="335077"/>
                </a:xfrm>
                <a:custGeom>
                  <a:avLst/>
                  <a:gdLst>
                    <a:gd name="T0" fmla="*/ 1104900 w 1104900"/>
                    <a:gd name="T1" fmla="*/ 0 h 790575"/>
                    <a:gd name="T2" fmla="*/ 800100 w 1104900"/>
                    <a:gd name="T3" fmla="*/ 142875 h 790575"/>
                    <a:gd name="T4" fmla="*/ 666750 w 1104900"/>
                    <a:gd name="T5" fmla="*/ 219075 h 790575"/>
                    <a:gd name="T6" fmla="*/ 571500 w 1104900"/>
                    <a:gd name="T7" fmla="*/ 228600 h 790575"/>
                    <a:gd name="T8" fmla="*/ 152400 w 1104900"/>
                    <a:gd name="T9" fmla="*/ 447675 h 790575"/>
                    <a:gd name="T10" fmla="*/ 47625 w 1104900"/>
                    <a:gd name="T11" fmla="*/ 614362 h 790575"/>
                    <a:gd name="T12" fmla="*/ 0 w 1104900"/>
                    <a:gd name="T13" fmla="*/ 790575 h 7905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connsiteX0" fmla="*/ 1057275 w 1057275"/>
                    <a:gd name="connsiteY0" fmla="*/ 0 h 614362"/>
                    <a:gd name="connsiteX1" fmla="*/ 752475 w 1057275"/>
                    <a:gd name="connsiteY1" fmla="*/ 142875 h 614362"/>
                    <a:gd name="connsiteX2" fmla="*/ 619125 w 1057275"/>
                    <a:gd name="connsiteY2" fmla="*/ 219075 h 614362"/>
                    <a:gd name="connsiteX3" fmla="*/ 523875 w 1057275"/>
                    <a:gd name="connsiteY3" fmla="*/ 228600 h 614362"/>
                    <a:gd name="connsiteX4" fmla="*/ 104775 w 1057275"/>
                    <a:gd name="connsiteY4" fmla="*/ 447675 h 614362"/>
                    <a:gd name="connsiteX5" fmla="*/ 0 w 1057275"/>
                    <a:gd name="connsiteY5" fmla="*/ 614362 h 614362"/>
                    <a:gd name="connsiteX0" fmla="*/ 952500 w 952500"/>
                    <a:gd name="connsiteY0" fmla="*/ 0 h 447675"/>
                    <a:gd name="connsiteX1" fmla="*/ 647700 w 952500"/>
                    <a:gd name="connsiteY1" fmla="*/ 142875 h 447675"/>
                    <a:gd name="connsiteX2" fmla="*/ 514350 w 952500"/>
                    <a:gd name="connsiteY2" fmla="*/ 219075 h 447675"/>
                    <a:gd name="connsiteX3" fmla="*/ 419100 w 952500"/>
                    <a:gd name="connsiteY3" fmla="*/ 228600 h 447675"/>
                    <a:gd name="connsiteX4" fmla="*/ 0 w 952500"/>
                    <a:gd name="connsiteY4" fmla="*/ 447675 h 447675"/>
                    <a:gd name="connsiteX0" fmla="*/ 747839 w 747839"/>
                    <a:gd name="connsiteY0" fmla="*/ 0 h 335078"/>
                    <a:gd name="connsiteX1" fmla="*/ 443039 w 747839"/>
                    <a:gd name="connsiteY1" fmla="*/ 142875 h 335078"/>
                    <a:gd name="connsiteX2" fmla="*/ 309689 w 747839"/>
                    <a:gd name="connsiteY2" fmla="*/ 219075 h 335078"/>
                    <a:gd name="connsiteX3" fmla="*/ 214439 w 747839"/>
                    <a:gd name="connsiteY3" fmla="*/ 228600 h 335078"/>
                    <a:gd name="connsiteX4" fmla="*/ 0 w 747839"/>
                    <a:gd name="connsiteY4" fmla="*/ 335078 h 33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7839" h="335078">
                      <a:moveTo>
                        <a:pt x="747839" y="0"/>
                      </a:moveTo>
                      <a:lnTo>
                        <a:pt x="443039" y="142875"/>
                      </a:lnTo>
                      <a:lnTo>
                        <a:pt x="309689" y="219075"/>
                      </a:lnTo>
                      <a:lnTo>
                        <a:pt x="214439" y="228600"/>
                      </a:lnTo>
                      <a:lnTo>
                        <a:pt x="0" y="335078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159B1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40" name="フリーフォーム 26"/>
                <p:cNvSpPr>
                  <a:spLocks/>
                </p:cNvSpPr>
                <p:nvPr/>
              </p:nvSpPr>
              <p:spPr bwMode="auto">
                <a:xfrm>
                  <a:off x="1276350" y="3608388"/>
                  <a:ext cx="882650" cy="1092200"/>
                </a:xfrm>
                <a:custGeom>
                  <a:avLst/>
                  <a:gdLst>
                    <a:gd name="T0" fmla="*/ 0 w 882265"/>
                    <a:gd name="T1" fmla="*/ 0 h 1092606"/>
                    <a:gd name="T2" fmla="*/ 169083 w 882265"/>
                    <a:gd name="T3" fmla="*/ 193205 h 1092606"/>
                    <a:gd name="T4" fmla="*/ 397491 w 882265"/>
                    <a:gd name="T5" fmla="*/ 412362 h 1092606"/>
                    <a:gd name="T6" fmla="*/ 655565 w 882265"/>
                    <a:gd name="T7" fmla="*/ 605566 h 1092606"/>
                    <a:gd name="T8" fmla="*/ 682262 w 882265"/>
                    <a:gd name="T9" fmla="*/ 767051 h 1092606"/>
                    <a:gd name="T10" fmla="*/ 732691 w 882265"/>
                    <a:gd name="T11" fmla="*/ 966023 h 1092606"/>
                    <a:gd name="T12" fmla="*/ 895842 w 882265"/>
                    <a:gd name="T13" fmla="*/ 1078486 h 10926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82265" h="1092606">
                      <a:moveTo>
                        <a:pt x="0" y="0"/>
                      </a:moveTo>
                      <a:lnTo>
                        <a:pt x="166520" y="195734"/>
                      </a:lnTo>
                      <a:lnTo>
                        <a:pt x="391469" y="417761"/>
                      </a:lnTo>
                      <a:lnTo>
                        <a:pt x="645631" y="613495"/>
                      </a:lnTo>
                      <a:lnTo>
                        <a:pt x="671924" y="777094"/>
                      </a:lnTo>
                      <a:lnTo>
                        <a:pt x="721588" y="978671"/>
                      </a:lnTo>
                      <a:lnTo>
                        <a:pt x="882265" y="1092606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41" name="フリーフォーム 74"/>
                <p:cNvSpPr>
                  <a:spLocks/>
                </p:cNvSpPr>
                <p:nvPr/>
              </p:nvSpPr>
              <p:spPr bwMode="auto">
                <a:xfrm>
                  <a:off x="1289779" y="3621824"/>
                  <a:ext cx="869221" cy="1078765"/>
                </a:xfrm>
                <a:custGeom>
                  <a:avLst/>
                  <a:gdLst>
                    <a:gd name="T0" fmla="*/ 0 w 882265"/>
                    <a:gd name="T1" fmla="*/ 0 h 1092606"/>
                    <a:gd name="T2" fmla="*/ 169083 w 882265"/>
                    <a:gd name="T3" fmla="*/ 193205 h 1092606"/>
                    <a:gd name="T4" fmla="*/ 397491 w 882265"/>
                    <a:gd name="T5" fmla="*/ 412362 h 1092606"/>
                    <a:gd name="T6" fmla="*/ 655565 w 882265"/>
                    <a:gd name="T7" fmla="*/ 605566 h 1092606"/>
                    <a:gd name="T8" fmla="*/ 682262 w 882265"/>
                    <a:gd name="T9" fmla="*/ 767051 h 1092606"/>
                    <a:gd name="T10" fmla="*/ 732691 w 882265"/>
                    <a:gd name="T11" fmla="*/ 966023 h 1092606"/>
                    <a:gd name="T12" fmla="*/ 895842 w 882265"/>
                    <a:gd name="T13" fmla="*/ 1078486 h 10926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connsiteX0" fmla="*/ 0 w 868841"/>
                    <a:gd name="connsiteY0" fmla="*/ 0 h 1079166"/>
                    <a:gd name="connsiteX1" fmla="*/ 153096 w 868841"/>
                    <a:gd name="connsiteY1" fmla="*/ 182294 h 1079166"/>
                    <a:gd name="connsiteX2" fmla="*/ 378045 w 868841"/>
                    <a:gd name="connsiteY2" fmla="*/ 404321 h 1079166"/>
                    <a:gd name="connsiteX3" fmla="*/ 632207 w 868841"/>
                    <a:gd name="connsiteY3" fmla="*/ 600055 h 1079166"/>
                    <a:gd name="connsiteX4" fmla="*/ 658500 w 868841"/>
                    <a:gd name="connsiteY4" fmla="*/ 763654 h 1079166"/>
                    <a:gd name="connsiteX5" fmla="*/ 708164 w 868841"/>
                    <a:gd name="connsiteY5" fmla="*/ 965231 h 1079166"/>
                    <a:gd name="connsiteX6" fmla="*/ 868841 w 868841"/>
                    <a:gd name="connsiteY6" fmla="*/ 1079166 h 1079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8841" h="1079166">
                      <a:moveTo>
                        <a:pt x="0" y="0"/>
                      </a:moveTo>
                      <a:lnTo>
                        <a:pt x="153096" y="182294"/>
                      </a:lnTo>
                      <a:lnTo>
                        <a:pt x="378045" y="404321"/>
                      </a:lnTo>
                      <a:lnTo>
                        <a:pt x="632207" y="600055"/>
                      </a:lnTo>
                      <a:lnTo>
                        <a:pt x="658500" y="763654"/>
                      </a:lnTo>
                      <a:lnTo>
                        <a:pt x="708164" y="965231"/>
                      </a:lnTo>
                      <a:lnTo>
                        <a:pt x="868841" y="1079166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42" name="フリーフォーム 27"/>
                <p:cNvSpPr>
                  <a:spLocks/>
                </p:cNvSpPr>
                <p:nvPr/>
              </p:nvSpPr>
              <p:spPr bwMode="auto">
                <a:xfrm>
                  <a:off x="1286938" y="3572942"/>
                  <a:ext cx="1732487" cy="2518296"/>
                </a:xfrm>
                <a:custGeom>
                  <a:avLst/>
                  <a:gdLst>
                    <a:gd name="T0" fmla="*/ 1747837 w 1747837"/>
                    <a:gd name="T1" fmla="*/ 2533650 h 2533650"/>
                    <a:gd name="T2" fmla="*/ 1328737 w 1747837"/>
                    <a:gd name="T3" fmla="*/ 2105025 h 2533650"/>
                    <a:gd name="T4" fmla="*/ 995362 w 1747837"/>
                    <a:gd name="T5" fmla="*/ 1809750 h 2533650"/>
                    <a:gd name="T6" fmla="*/ 919162 w 1747837"/>
                    <a:gd name="T7" fmla="*/ 1671637 h 2533650"/>
                    <a:gd name="T8" fmla="*/ 857250 w 1747837"/>
                    <a:gd name="T9" fmla="*/ 1352550 h 2533650"/>
                    <a:gd name="T10" fmla="*/ 804862 w 1747837"/>
                    <a:gd name="T11" fmla="*/ 1185862 h 2533650"/>
                    <a:gd name="T12" fmla="*/ 719137 w 1747837"/>
                    <a:gd name="T13" fmla="*/ 823912 h 2533650"/>
                    <a:gd name="T14" fmla="*/ 600075 w 1747837"/>
                    <a:gd name="T15" fmla="*/ 595312 h 2533650"/>
                    <a:gd name="T16" fmla="*/ 352425 w 1747837"/>
                    <a:gd name="T17" fmla="*/ 342900 h 2533650"/>
                    <a:gd name="T18" fmla="*/ 0 w 1747837"/>
                    <a:gd name="T19" fmla="*/ 0 h 25336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connsiteX0" fmla="*/ 1732487 w 1732487"/>
                    <a:gd name="connsiteY0" fmla="*/ 2518296 h 2518296"/>
                    <a:gd name="connsiteX1" fmla="*/ 1313387 w 1732487"/>
                    <a:gd name="connsiteY1" fmla="*/ 2089671 h 2518296"/>
                    <a:gd name="connsiteX2" fmla="*/ 980012 w 1732487"/>
                    <a:gd name="connsiteY2" fmla="*/ 1794396 h 2518296"/>
                    <a:gd name="connsiteX3" fmla="*/ 903812 w 1732487"/>
                    <a:gd name="connsiteY3" fmla="*/ 1656283 h 2518296"/>
                    <a:gd name="connsiteX4" fmla="*/ 841900 w 1732487"/>
                    <a:gd name="connsiteY4" fmla="*/ 1337196 h 2518296"/>
                    <a:gd name="connsiteX5" fmla="*/ 789512 w 1732487"/>
                    <a:gd name="connsiteY5" fmla="*/ 1170508 h 2518296"/>
                    <a:gd name="connsiteX6" fmla="*/ 703787 w 1732487"/>
                    <a:gd name="connsiteY6" fmla="*/ 808558 h 2518296"/>
                    <a:gd name="connsiteX7" fmla="*/ 584725 w 1732487"/>
                    <a:gd name="connsiteY7" fmla="*/ 579958 h 2518296"/>
                    <a:gd name="connsiteX8" fmla="*/ 337075 w 1732487"/>
                    <a:gd name="connsiteY8" fmla="*/ 327546 h 2518296"/>
                    <a:gd name="connsiteX9" fmla="*/ 0 w 1732487"/>
                    <a:gd name="connsiteY9" fmla="*/ 0 h 251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2487" h="2518296">
                      <a:moveTo>
                        <a:pt x="1732487" y="2518296"/>
                      </a:moveTo>
                      <a:lnTo>
                        <a:pt x="1313387" y="2089671"/>
                      </a:lnTo>
                      <a:lnTo>
                        <a:pt x="980012" y="1794396"/>
                      </a:lnTo>
                      <a:lnTo>
                        <a:pt x="903812" y="1656283"/>
                      </a:lnTo>
                      <a:lnTo>
                        <a:pt x="841900" y="1337196"/>
                      </a:lnTo>
                      <a:lnTo>
                        <a:pt x="789512" y="1170508"/>
                      </a:lnTo>
                      <a:lnTo>
                        <a:pt x="703787" y="808558"/>
                      </a:lnTo>
                      <a:lnTo>
                        <a:pt x="584725" y="579958"/>
                      </a:lnTo>
                      <a:lnTo>
                        <a:pt x="337075" y="32754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43" name="フローチャート : 組合せ 28"/>
                <p:cNvSpPr>
                  <a:spLocks noChangeArrowheads="1"/>
                </p:cNvSpPr>
                <p:nvPr/>
              </p:nvSpPr>
              <p:spPr bwMode="auto">
                <a:xfrm>
                  <a:off x="2262188" y="5392738"/>
                  <a:ext cx="271462" cy="211137"/>
                </a:xfrm>
                <a:prstGeom prst="flowChartMerge">
                  <a:avLst/>
                </a:prstGeom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800" b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lang="ja-JP" altLang="en-US" sz="800" b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44" name="正方形/長方形 78"/>
                <p:cNvSpPr>
                  <a:spLocks noChangeArrowheads="1"/>
                </p:cNvSpPr>
                <p:nvPr/>
              </p:nvSpPr>
              <p:spPr bwMode="auto">
                <a:xfrm>
                  <a:off x="3460750" y="5102225"/>
                  <a:ext cx="93663" cy="460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ja-JP" altLang="en-US" sz="2000" b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145" name="フリーフォーム 36"/>
                <p:cNvSpPr>
                  <a:spLocks/>
                </p:cNvSpPr>
                <p:nvPr/>
              </p:nvSpPr>
              <p:spPr bwMode="auto">
                <a:xfrm>
                  <a:off x="3503613" y="5148263"/>
                  <a:ext cx="107950" cy="190500"/>
                </a:xfrm>
                <a:custGeom>
                  <a:avLst/>
                  <a:gdLst>
                    <a:gd name="T0" fmla="*/ 65726 w 109537"/>
                    <a:gd name="T1" fmla="*/ 190500 h 190500"/>
                    <a:gd name="T2" fmla="*/ 0 w 109537"/>
                    <a:gd name="T3" fmla="*/ 0 h 19050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9537" h="190500">
                      <a:moveTo>
                        <a:pt x="109537" y="1905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46" name="フリーフォーム 85"/>
                <p:cNvSpPr>
                  <a:spLocks/>
                </p:cNvSpPr>
                <p:nvPr/>
              </p:nvSpPr>
              <p:spPr bwMode="auto">
                <a:xfrm>
                  <a:off x="3503613" y="5145088"/>
                  <a:ext cx="107950" cy="190500"/>
                </a:xfrm>
                <a:custGeom>
                  <a:avLst/>
                  <a:gdLst>
                    <a:gd name="T0" fmla="*/ 65726 w 109537"/>
                    <a:gd name="T1" fmla="*/ 190500 h 190500"/>
                    <a:gd name="T2" fmla="*/ 0 w 109537"/>
                    <a:gd name="T3" fmla="*/ 0 h 19050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9537" h="190500">
                      <a:moveTo>
                        <a:pt x="109537" y="1905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147" name="正方形/長方形 27"/>
                <p:cNvSpPr>
                  <a:spLocks noChangeArrowheads="1"/>
                </p:cNvSpPr>
                <p:nvPr/>
              </p:nvSpPr>
              <p:spPr bwMode="auto">
                <a:xfrm rot="691729">
                  <a:off x="2282575" y="3769080"/>
                  <a:ext cx="729932" cy="142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700">
                      <a:solidFill>
                        <a:schemeClr val="bg1"/>
                      </a:solidFill>
                      <a:latin typeface="Arial" charset="0"/>
                    </a:rPr>
                    <a:t>外港防波堤</a:t>
                  </a:r>
                </a:p>
              </p:txBody>
            </p:sp>
            <p:sp>
              <p:nvSpPr>
                <p:cNvPr id="148" name="正方形/長方形 27"/>
                <p:cNvSpPr>
                  <a:spLocks noChangeArrowheads="1"/>
                </p:cNvSpPr>
                <p:nvPr/>
              </p:nvSpPr>
              <p:spPr bwMode="auto">
                <a:xfrm>
                  <a:off x="2636973" y="3954940"/>
                  <a:ext cx="673100" cy="142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800">
                      <a:solidFill>
                        <a:schemeClr val="bg1"/>
                      </a:solidFill>
                      <a:latin typeface="Arial" charset="0"/>
                    </a:rPr>
                    <a:t>航路</a:t>
                  </a:r>
                </a:p>
              </p:txBody>
            </p:sp>
            <p:sp>
              <p:nvSpPr>
                <p:cNvPr id="149" name="正方形/長方形 27"/>
                <p:cNvSpPr>
                  <a:spLocks noChangeArrowheads="1"/>
                </p:cNvSpPr>
                <p:nvPr/>
              </p:nvSpPr>
              <p:spPr bwMode="auto">
                <a:xfrm rot="2656006">
                  <a:off x="1794034" y="3516549"/>
                  <a:ext cx="729932" cy="142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AutoNum type="arabicPeriod"/>
                    <a:defRPr kumimoji="1" sz="1600" b="1">
                      <a:solidFill>
                        <a:schemeClr val="tx1"/>
                      </a:solidFill>
                      <a:latin typeface="ＭＳ Ｐゴシック" charset="-128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ＭＳ ゴシック" pitchFamily="49" charset="-128"/>
                      <a:ea typeface="ＭＳ ゴシック" pitchFamily="49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ja-JP" altLang="en-US" sz="700">
                      <a:solidFill>
                        <a:schemeClr val="bg1"/>
                      </a:solidFill>
                      <a:latin typeface="Arial" charset="0"/>
                    </a:rPr>
                    <a:t>新興津防波堤</a:t>
                  </a:r>
                </a:p>
              </p:txBody>
            </p:sp>
            <p:sp>
              <p:nvSpPr>
                <p:cNvPr id="150" name="フリーフォーム 7"/>
                <p:cNvSpPr>
                  <a:spLocks/>
                </p:cNvSpPr>
                <p:nvPr/>
              </p:nvSpPr>
              <p:spPr bwMode="auto">
                <a:xfrm>
                  <a:off x="4398550" y="4160237"/>
                  <a:ext cx="109085" cy="92533"/>
                </a:xfrm>
                <a:custGeom>
                  <a:avLst/>
                  <a:gdLst>
                    <a:gd name="T0" fmla="*/ 177881 w 92678"/>
                    <a:gd name="T1" fmla="*/ 150423 h 78697"/>
                    <a:gd name="T2" fmla="*/ 0 w 92678"/>
                    <a:gd name="T3" fmla="*/ 0 h 7869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2678" h="78697">
                      <a:moveTo>
                        <a:pt x="92678" y="7869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0" name="フリーフォーム 1"/>
              <p:cNvSpPr>
                <a:spLocks/>
              </p:cNvSpPr>
              <p:nvPr/>
            </p:nvSpPr>
            <p:spPr bwMode="auto">
              <a:xfrm>
                <a:off x="3957638" y="4090988"/>
                <a:ext cx="434975" cy="280987"/>
              </a:xfrm>
              <a:custGeom>
                <a:avLst/>
                <a:gdLst>
                  <a:gd name="T0" fmla="*/ 0 w 435306"/>
                  <a:gd name="T1" fmla="*/ 280987 h 280987"/>
                  <a:gd name="T2" fmla="*/ 87114 w 435306"/>
                  <a:gd name="T3" fmla="*/ 276224 h 280987"/>
                  <a:gd name="T4" fmla="*/ 87114 w 435306"/>
                  <a:gd name="T5" fmla="*/ 209549 h 280987"/>
                  <a:gd name="T6" fmla="*/ 212793 w 435306"/>
                  <a:gd name="T7" fmla="*/ 201612 h 280987"/>
                  <a:gd name="T8" fmla="*/ 204884 w 435306"/>
                  <a:gd name="T9" fmla="*/ 0 h 280987"/>
                  <a:gd name="T10" fmla="*/ 328907 w 435306"/>
                  <a:gd name="T11" fmla="*/ 1587 h 280987"/>
                  <a:gd name="T12" fmla="*/ 433190 w 435306"/>
                  <a:gd name="T13" fmla="*/ 49212 h 2809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5306" h="280987">
                    <a:moveTo>
                      <a:pt x="0" y="280987"/>
                    </a:moveTo>
                    <a:lnTo>
                      <a:pt x="87538" y="276224"/>
                    </a:lnTo>
                    <a:lnTo>
                      <a:pt x="87538" y="209549"/>
                    </a:lnTo>
                    <a:lnTo>
                      <a:pt x="213832" y="201612"/>
                    </a:lnTo>
                    <a:lnTo>
                      <a:pt x="205885" y="0"/>
                    </a:lnTo>
                    <a:lnTo>
                      <a:pt x="330513" y="1587"/>
                    </a:lnTo>
                    <a:lnTo>
                      <a:pt x="435306" y="49212"/>
                    </a:lnTo>
                  </a:path>
                </a:pathLst>
              </a:cu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91" name="正方形/長方形 27"/>
              <p:cNvSpPr>
                <a:spLocks noChangeArrowheads="1"/>
              </p:cNvSpPr>
              <p:nvPr/>
            </p:nvSpPr>
            <p:spPr bwMode="auto">
              <a:xfrm>
                <a:off x="3289300" y="4791075"/>
                <a:ext cx="673100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AutoNum type="arabicPeriod"/>
                  <a:defRPr kumimoji="1" sz="1600" b="1">
                    <a:solidFill>
                      <a:schemeClr val="tx1"/>
                    </a:solidFill>
                    <a:latin typeface="ＭＳ Ｐゴシック" charset="-128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120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cxnSp>
            <p:nvCxnSpPr>
              <p:cNvPr id="92" name="直線コネクタ 91"/>
              <p:cNvCxnSpPr>
                <a:stCxn id="149" idx="2"/>
              </p:cNvCxnSpPr>
              <p:nvPr/>
            </p:nvCxnSpPr>
            <p:spPr bwMode="auto">
              <a:xfrm>
                <a:off x="2138363" y="3649663"/>
                <a:ext cx="230187" cy="231775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22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直線コネクタ 92"/>
              <p:cNvCxnSpPr/>
              <p:nvPr/>
            </p:nvCxnSpPr>
            <p:spPr bwMode="auto">
              <a:xfrm>
                <a:off x="2339975" y="3871913"/>
                <a:ext cx="474663" cy="92075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直線コネクタ 93"/>
              <p:cNvCxnSpPr/>
              <p:nvPr/>
            </p:nvCxnSpPr>
            <p:spPr bwMode="auto">
              <a:xfrm flipV="1">
                <a:off x="2776538" y="3941763"/>
                <a:ext cx="74612" cy="22225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カギ線コネクタ 94"/>
              <p:cNvCxnSpPr/>
              <p:nvPr/>
            </p:nvCxnSpPr>
            <p:spPr bwMode="auto">
              <a:xfrm rot="16200000" flipH="1">
                <a:off x="2396331" y="3777457"/>
                <a:ext cx="898525" cy="300038"/>
              </a:xfrm>
              <a:prstGeom prst="bentConnector3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直線コネクタ 95"/>
              <p:cNvCxnSpPr/>
              <p:nvPr/>
            </p:nvCxnSpPr>
            <p:spPr bwMode="auto">
              <a:xfrm>
                <a:off x="2695575" y="3440113"/>
                <a:ext cx="228600" cy="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直線コネクタ 96"/>
              <p:cNvCxnSpPr/>
              <p:nvPr/>
            </p:nvCxnSpPr>
            <p:spPr bwMode="auto">
              <a:xfrm>
                <a:off x="2695575" y="3440113"/>
                <a:ext cx="123825" cy="360362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直線コネクタ 97"/>
              <p:cNvCxnSpPr/>
              <p:nvPr/>
            </p:nvCxnSpPr>
            <p:spPr bwMode="auto">
              <a:xfrm>
                <a:off x="2917825" y="3443288"/>
                <a:ext cx="306388" cy="982662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直線コネクタ 98"/>
              <p:cNvCxnSpPr/>
              <p:nvPr/>
            </p:nvCxnSpPr>
            <p:spPr bwMode="auto">
              <a:xfrm>
                <a:off x="2917825" y="4097338"/>
                <a:ext cx="69850" cy="236537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直線コネクタ 99"/>
              <p:cNvCxnSpPr/>
              <p:nvPr/>
            </p:nvCxnSpPr>
            <p:spPr bwMode="auto">
              <a:xfrm>
                <a:off x="3214688" y="4416425"/>
                <a:ext cx="128587" cy="1397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直線コネクタ 100"/>
              <p:cNvCxnSpPr/>
              <p:nvPr/>
            </p:nvCxnSpPr>
            <p:spPr bwMode="auto">
              <a:xfrm>
                <a:off x="2987675" y="4348163"/>
                <a:ext cx="322263" cy="352425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直線コネクタ 101"/>
              <p:cNvCxnSpPr/>
              <p:nvPr/>
            </p:nvCxnSpPr>
            <p:spPr bwMode="auto">
              <a:xfrm>
                <a:off x="3343275" y="4545013"/>
                <a:ext cx="160338" cy="80962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直線コネクタ 102"/>
              <p:cNvCxnSpPr/>
              <p:nvPr/>
            </p:nvCxnSpPr>
            <p:spPr bwMode="auto">
              <a:xfrm flipV="1">
                <a:off x="3309938" y="4681538"/>
                <a:ext cx="427037" cy="1905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直線コネクタ 103"/>
              <p:cNvCxnSpPr/>
              <p:nvPr/>
            </p:nvCxnSpPr>
            <p:spPr bwMode="auto">
              <a:xfrm flipV="1">
                <a:off x="3736975" y="4625975"/>
                <a:ext cx="555625" cy="55563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直線コネクタ 104"/>
              <p:cNvCxnSpPr/>
              <p:nvPr/>
            </p:nvCxnSpPr>
            <p:spPr bwMode="auto">
              <a:xfrm flipV="1">
                <a:off x="3498850" y="4556125"/>
                <a:ext cx="793750" cy="68263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直線コネクタ 105"/>
              <p:cNvCxnSpPr/>
              <p:nvPr/>
            </p:nvCxnSpPr>
            <p:spPr bwMode="auto">
              <a:xfrm flipV="1">
                <a:off x="4292600" y="4556125"/>
                <a:ext cx="0" cy="6985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5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7" name="フリーフォーム 1"/>
              <p:cNvSpPr>
                <a:spLocks/>
              </p:cNvSpPr>
              <p:nvPr/>
            </p:nvSpPr>
            <p:spPr bwMode="auto">
              <a:xfrm>
                <a:off x="3656013" y="3810000"/>
                <a:ext cx="238125" cy="107950"/>
              </a:xfrm>
              <a:custGeom>
                <a:avLst/>
                <a:gdLst>
                  <a:gd name="T0" fmla="*/ 226739 w 188376"/>
                  <a:gd name="T1" fmla="*/ 152179 h 95928"/>
                  <a:gd name="T2" fmla="*/ 466797 w 188376"/>
                  <a:gd name="T3" fmla="*/ 146396 h 95928"/>
                  <a:gd name="T4" fmla="*/ 480921 w 188376"/>
                  <a:gd name="T5" fmla="*/ 1196 h 95928"/>
                  <a:gd name="T6" fmla="*/ 260901 w 188376"/>
                  <a:gd name="T7" fmla="*/ 0 h 95928"/>
                  <a:gd name="T8" fmla="*/ 0 w 188376"/>
                  <a:gd name="T9" fmla="*/ 116346 h 959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376" h="95928">
                    <a:moveTo>
                      <a:pt x="88813" y="95928"/>
                    </a:moveTo>
                    <a:lnTo>
                      <a:pt x="182843" y="92283"/>
                    </a:lnTo>
                    <a:lnTo>
                      <a:pt x="188376" y="755"/>
                    </a:lnTo>
                    <a:lnTo>
                      <a:pt x="102195" y="0"/>
                    </a:lnTo>
                    <a:lnTo>
                      <a:pt x="0" y="73340"/>
                    </a:lnTo>
                  </a:path>
                </a:pathLst>
              </a:cu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 23"/>
              <p:cNvSpPr>
                <a:spLocks/>
              </p:cNvSpPr>
              <p:nvPr/>
            </p:nvSpPr>
            <p:spPr bwMode="auto">
              <a:xfrm>
                <a:off x="4389438" y="4137025"/>
                <a:ext cx="39687" cy="33338"/>
              </a:xfrm>
              <a:custGeom>
                <a:avLst/>
                <a:gdLst>
                  <a:gd name="T0" fmla="*/ 38761 w 40135"/>
                  <a:gd name="T1" fmla="*/ 33914 h 33013"/>
                  <a:gd name="T2" fmla="*/ 0 w 40135"/>
                  <a:gd name="T3" fmla="*/ 0 h 330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135" h="33013">
                    <a:moveTo>
                      <a:pt x="40135" y="33013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 7"/>
              <p:cNvSpPr>
                <a:spLocks/>
              </p:cNvSpPr>
              <p:nvPr/>
            </p:nvSpPr>
            <p:spPr bwMode="auto">
              <a:xfrm>
                <a:off x="4629150" y="4344988"/>
                <a:ext cx="31750" cy="31750"/>
              </a:xfrm>
              <a:custGeom>
                <a:avLst/>
                <a:gdLst>
                  <a:gd name="T0" fmla="*/ 53284 w 26590"/>
                  <a:gd name="T1" fmla="*/ 50126 h 27403"/>
                  <a:gd name="T2" fmla="*/ 0 w 26590"/>
                  <a:gd name="T3" fmla="*/ 0 h 2740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590" h="27403">
                    <a:moveTo>
                      <a:pt x="26590" y="27403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 23"/>
              <p:cNvSpPr>
                <a:spLocks/>
              </p:cNvSpPr>
              <p:nvPr/>
            </p:nvSpPr>
            <p:spPr bwMode="auto">
              <a:xfrm>
                <a:off x="4521200" y="4246563"/>
                <a:ext cx="49213" cy="47625"/>
              </a:xfrm>
              <a:custGeom>
                <a:avLst/>
                <a:gdLst>
                  <a:gd name="T0" fmla="*/ 48254 w 49671"/>
                  <a:gd name="T1" fmla="*/ 48092 h 47335"/>
                  <a:gd name="T2" fmla="*/ 0 w 49671"/>
                  <a:gd name="T3" fmla="*/ 0 h 473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671" h="47335">
                    <a:moveTo>
                      <a:pt x="49671" y="47335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11" name="Line 224"/>
              <p:cNvSpPr>
                <a:spLocks noChangeShapeType="1"/>
              </p:cNvSpPr>
              <p:nvPr/>
            </p:nvSpPr>
            <p:spPr bwMode="auto">
              <a:xfrm>
                <a:off x="4422775" y="5930900"/>
                <a:ext cx="33813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フリーフォーム 1"/>
              <p:cNvSpPr>
                <a:spLocks/>
              </p:cNvSpPr>
              <p:nvPr/>
            </p:nvSpPr>
            <p:spPr bwMode="auto">
              <a:xfrm>
                <a:off x="3625850" y="3916363"/>
                <a:ext cx="247650" cy="585787"/>
              </a:xfrm>
              <a:custGeom>
                <a:avLst/>
                <a:gdLst>
                  <a:gd name="T0" fmla="*/ 396122 w 195716"/>
                  <a:gd name="T1" fmla="*/ 742805 h 519859"/>
                  <a:gd name="T2" fmla="*/ 104530 w 195716"/>
                  <a:gd name="T3" fmla="*/ 741796 h 519859"/>
                  <a:gd name="T4" fmla="*/ 75538 w 195716"/>
                  <a:gd name="T5" fmla="*/ 547116 h 519859"/>
                  <a:gd name="T6" fmla="*/ 67672 w 195716"/>
                  <a:gd name="T7" fmla="*/ 343769 h 519859"/>
                  <a:gd name="T8" fmla="*/ 0 w 195716"/>
                  <a:gd name="T9" fmla="*/ 294315 h 519859"/>
                  <a:gd name="T10" fmla="*/ 5401 w 195716"/>
                  <a:gd name="T11" fmla="*/ 131046 h 519859"/>
                  <a:gd name="T12" fmla="*/ 220182 w 195716"/>
                  <a:gd name="T13" fmla="*/ 0 h 519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716" h="519859">
                    <a:moveTo>
                      <a:pt x="195716" y="519859"/>
                    </a:moveTo>
                    <a:lnTo>
                      <a:pt x="51646" y="519153"/>
                    </a:lnTo>
                    <a:lnTo>
                      <a:pt x="37322" y="382904"/>
                    </a:lnTo>
                    <a:lnTo>
                      <a:pt x="33436" y="240590"/>
                    </a:lnTo>
                    <a:cubicBezTo>
                      <a:pt x="27216" y="211102"/>
                      <a:pt x="11145" y="217516"/>
                      <a:pt x="0" y="205979"/>
                    </a:cubicBezTo>
                    <a:cubicBezTo>
                      <a:pt x="889" y="167890"/>
                      <a:pt x="1779" y="129802"/>
                      <a:pt x="2668" y="91713"/>
                    </a:cubicBezTo>
                    <a:lnTo>
                      <a:pt x="108787" y="0"/>
                    </a:ln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 1"/>
              <p:cNvSpPr>
                <a:spLocks/>
              </p:cNvSpPr>
              <p:nvPr/>
            </p:nvSpPr>
            <p:spPr bwMode="auto">
              <a:xfrm>
                <a:off x="3265488" y="4735513"/>
                <a:ext cx="647700" cy="301625"/>
              </a:xfrm>
              <a:custGeom>
                <a:avLst/>
                <a:gdLst>
                  <a:gd name="T0" fmla="*/ 0 w 511479"/>
                  <a:gd name="T1" fmla="*/ 381944 h 268050"/>
                  <a:gd name="T2" fmla="*/ 234594 w 511479"/>
                  <a:gd name="T3" fmla="*/ 373904 h 268050"/>
                  <a:gd name="T4" fmla="*/ 219319 w 511479"/>
                  <a:gd name="T5" fmla="*/ 286464 h 268050"/>
                  <a:gd name="T6" fmla="*/ 372383 w 511479"/>
                  <a:gd name="T7" fmla="*/ 227166 h 268050"/>
                  <a:gd name="T8" fmla="*/ 404442 w 511479"/>
                  <a:gd name="T9" fmla="*/ 117446 h 268050"/>
                  <a:gd name="T10" fmla="*/ 721141 w 511479"/>
                  <a:gd name="T11" fmla="*/ 80497 h 268050"/>
                  <a:gd name="T12" fmla="*/ 760283 w 511479"/>
                  <a:gd name="T13" fmla="*/ 245255 h 268050"/>
                  <a:gd name="T14" fmla="*/ 1036808 w 511479"/>
                  <a:gd name="T15" fmla="*/ 58316 h 268050"/>
                  <a:gd name="T16" fmla="*/ 923524 w 511479"/>
                  <a:gd name="T17" fmla="*/ 0 h 2680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1479" h="268050">
                    <a:moveTo>
                      <a:pt x="0" y="268050"/>
                    </a:moveTo>
                    <a:lnTo>
                      <a:pt x="115730" y="262407"/>
                    </a:lnTo>
                    <a:lnTo>
                      <a:pt x="108195" y="201042"/>
                    </a:lnTo>
                    <a:lnTo>
                      <a:pt x="183704" y="159426"/>
                    </a:lnTo>
                    <a:lnTo>
                      <a:pt x="199520" y="82425"/>
                    </a:lnTo>
                    <a:lnTo>
                      <a:pt x="355754" y="56494"/>
                    </a:lnTo>
                    <a:lnTo>
                      <a:pt x="375063" y="172122"/>
                    </a:lnTo>
                    <a:lnTo>
                      <a:pt x="511479" y="40927"/>
                    </a:lnTo>
                    <a:lnTo>
                      <a:pt x="455594" y="0"/>
                    </a:ln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114" name="円/楕円 1"/>
              <p:cNvSpPr>
                <a:spLocks noChangeArrowheads="1"/>
              </p:cNvSpPr>
              <p:nvPr/>
            </p:nvSpPr>
            <p:spPr bwMode="auto">
              <a:xfrm>
                <a:off x="2851150" y="4735513"/>
                <a:ext cx="414338" cy="376237"/>
              </a:xfrm>
              <a:prstGeom prst="ellipse">
                <a:avLst/>
              </a:prstGeom>
              <a:noFill/>
              <a:ln w="38100" algn="ctr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887663" y="4846638"/>
                <a:ext cx="338137" cy="153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ja-JP" altLang="en-US" sz="400"/>
                  <a:t>検討中</a:t>
                </a: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1873514" y="3325603"/>
              <a:ext cx="774576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 dirty="0"/>
                <a:t>ＪＲ清水駅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66114" y="3333801"/>
              <a:ext cx="109241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 dirty="0"/>
                <a:t>静岡鉄道新清水駅</a:t>
              </a:r>
            </a:p>
          </p:txBody>
        </p:sp>
      </p:grpSp>
      <p:sp>
        <p:nvSpPr>
          <p:cNvPr id="86" name="テキスト ボックス 2"/>
          <p:cNvSpPr txBox="1"/>
          <p:nvPr/>
        </p:nvSpPr>
        <p:spPr>
          <a:xfrm>
            <a:off x="125591" y="118966"/>
            <a:ext cx="6585309" cy="6885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44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a typeface="HGP創英角ｺﾞｼｯｸUB"/>
                <a:cs typeface="Times New Roman"/>
              </a:rPr>
              <a:t>　</a:t>
            </a:r>
          </a:p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a typeface="HGP創英角ｺﾞｼｯｸUB"/>
                <a:cs typeface="Times New Roman"/>
              </a:rPr>
              <a:t>　　　　　　　　　　清水港津波対策に係る整備促進により、</a:t>
            </a:r>
          </a:p>
          <a:p>
            <a:pPr>
              <a:spcAft>
                <a:spcPts val="0"/>
              </a:spcAft>
            </a:pPr>
            <a:r>
              <a:rPr lang="ja-JP" altLang="en-US" sz="1050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　　　　　　　　　　　　　　　　　　　　　　　　　　　　　　　　　　　　　　　　　</a:t>
            </a:r>
            <a:r>
              <a:rPr lang="ja-JP" altLang="en-US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　市民の安心・安全を確保</a:t>
            </a:r>
            <a:endParaRPr lang="ja-JP" kern="100" dirty="0">
              <a:effectLst/>
              <a:ea typeface="ＭＳ 明朝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ja-JP" altLang="en-US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　　　　　　　　　　　　　　　　　　　　　　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25591" y="4605127"/>
            <a:ext cx="6576766" cy="4426205"/>
          </a:xfrm>
          <a:prstGeom prst="rect">
            <a:avLst/>
          </a:prstGeom>
          <a:solidFill>
            <a:schemeClr val="lt1"/>
          </a:solidFill>
          <a:ln w="19050">
            <a:solidFill>
              <a:srgbClr val="0070C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HGPｺﾞｼｯｸE" pitchFamily="50" charset="-128"/>
                <a:ea typeface="HGPｺﾞｼｯｸE" pitchFamily="50" charset="-128"/>
                <a:cs typeface="Times New Roman"/>
              </a:rPr>
              <a:t>●</a:t>
            </a:r>
            <a:r>
              <a:rPr lang="ja-JP" altLang="en-US" sz="1400" kern="100" dirty="0">
                <a:effectLst/>
                <a:uFill>
                  <a:solidFill>
                    <a:schemeClr val="tx1"/>
                  </a:solidFill>
                </a:uFill>
                <a:latin typeface="HGPｺﾞｼｯｸE" pitchFamily="50" charset="-128"/>
                <a:ea typeface="HGPｺﾞｼｯｸE" pitchFamily="50" charset="-128"/>
                <a:cs typeface="Times New Roman"/>
              </a:rPr>
              <a:t>多数の市民を抱える清水港は、将来発生が懸念される「南海トラフ巨大地震」により　　　　</a:t>
            </a:r>
            <a:endParaRPr lang="en-US" altLang="ja-JP" sz="1400" kern="100" dirty="0">
              <a:effectLst/>
              <a:uFill>
                <a:solidFill>
                  <a:schemeClr val="tx1"/>
                </a:solidFill>
              </a:uFill>
              <a:latin typeface="HGPｺﾞｼｯｸE" pitchFamily="50" charset="-128"/>
              <a:ea typeface="HGPｺﾞｼｯｸE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uFill>
                  <a:solidFill>
                    <a:schemeClr val="tx1"/>
                  </a:solidFill>
                </a:uFill>
                <a:latin typeface="HGPｺﾞｼｯｸE" pitchFamily="50" charset="-128"/>
                <a:ea typeface="HGPｺﾞｼｯｸE" pitchFamily="50" charset="-128"/>
                <a:cs typeface="Times New Roman"/>
              </a:rPr>
              <a:t>　 </a:t>
            </a:r>
            <a:r>
              <a:rPr lang="ja-JP" altLang="en-US" sz="1400" kern="100" dirty="0">
                <a:effectLst/>
                <a:uFill>
                  <a:solidFill>
                    <a:schemeClr val="tx1"/>
                  </a:solidFill>
                </a:uFill>
                <a:latin typeface="HGPｺﾞｼｯｸE" pitchFamily="50" charset="-128"/>
                <a:ea typeface="HGPｺﾞｼｯｸE" pitchFamily="50" charset="-128"/>
                <a:cs typeface="Times New Roman"/>
              </a:rPr>
              <a:t>甚大な被害が想定されている</a:t>
            </a:r>
            <a:r>
              <a:rPr lang="ja-JP" sz="1400" u="heavy" kern="100" dirty="0">
                <a:effectLst/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　　　　　　　　　　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400" u="heavy" kern="100" dirty="0">
              <a:solidFill>
                <a:srgbClr val="548DD4"/>
              </a:solidFill>
              <a:effectLst/>
              <a:uFill>
                <a:solidFill>
                  <a:srgbClr val="548DD4"/>
                </a:solidFill>
              </a:uFill>
              <a:ea typeface="HGPｺﾞｼｯｸ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u="heavy" kern="100" dirty="0">
                <a:effectLst/>
                <a:uFill>
                  <a:solidFill>
                    <a:srgbClr val="548DD4"/>
                  </a:solidFill>
                </a:uFill>
                <a:ea typeface="HGPｺﾞｼｯｸE"/>
                <a:cs typeface="Times New Roman"/>
              </a:rPr>
              <a:t>　　　　　　　　　　</a:t>
            </a:r>
            <a:endParaRPr lang="ja-JP" sz="1050" kern="100" dirty="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400" kern="100" dirty="0">
                <a:effectLst/>
                <a:latin typeface="HGPｺﾞｼｯｸE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48012" y="4614945"/>
            <a:ext cx="662361" cy="307777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現　状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7461" y="8676456"/>
            <a:ext cx="6423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静岡県の津波対策では、レベル１津波に対しては津波対策施設の整備に</a:t>
            </a:r>
            <a:r>
              <a:rPr lang="ja-JP" altLang="en-US" sz="1100" b="1" dirty="0"/>
              <a:t>より対応することとされている。</a:t>
            </a:r>
            <a:endParaRPr kumimoji="1" lang="ja-JP" altLang="en-US" sz="1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4" y="5555636"/>
            <a:ext cx="6228770" cy="308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" y="5807646"/>
            <a:ext cx="5544617" cy="24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417563" y="152733"/>
            <a:ext cx="1404156" cy="281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【</a:t>
            </a:r>
            <a:r>
              <a:rPr lang="ja-JP" altLang="en-US" sz="1000" dirty="0"/>
              <a:t>津波対策促進</a:t>
            </a:r>
            <a:r>
              <a:rPr kumimoji="1" lang="en-US" altLang="ja-JP" sz="1000" dirty="0"/>
              <a:t>】</a:t>
            </a:r>
            <a:endParaRPr kumimoji="1" lang="ja-JP" altLang="en-US" sz="1000" dirty="0"/>
          </a:p>
        </p:txBody>
      </p:sp>
      <p:sp>
        <p:nvSpPr>
          <p:cNvPr id="160" name="角丸四角形 52">
            <a:extLst>
              <a:ext uri="{FF2B5EF4-FFF2-40B4-BE49-F238E27FC236}">
                <a16:creationId xmlns:a16="http://schemas.microsoft.com/office/drawing/2014/main" id="{7381B99F-61A1-4DC9-9EA1-0318B5693FDA}"/>
              </a:ext>
            </a:extLst>
          </p:cNvPr>
          <p:cNvSpPr/>
          <p:nvPr/>
        </p:nvSpPr>
        <p:spPr>
          <a:xfrm>
            <a:off x="284054" y="260644"/>
            <a:ext cx="1199244" cy="394835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清水区</a:t>
            </a:r>
            <a:endParaRPr kumimoji="1" lang="ja-JP" altLang="en-US" sz="1050" b="1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05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2473</TotalTime>
  <Words>215</Words>
  <Application>Microsoft Office PowerPoint</Application>
  <PresentationFormat>画面に合わせる (4:3)</PresentationFormat>
  <Paragraphs>132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HGPｺﾞｼｯｸE</vt:lpstr>
      <vt:lpstr>HGP創英角ｺﾞｼｯｸUB</vt:lpstr>
      <vt:lpstr>HG創英角ｺﾞｼｯｸUB</vt:lpstr>
      <vt:lpstr>ＭＳ Ｐゴシック</vt:lpstr>
      <vt:lpstr>ＭＳ 明朝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A-AB</dc:creator>
  <cp:lastModifiedBy>komei1</cp:lastModifiedBy>
  <cp:revision>214</cp:revision>
  <cp:lastPrinted>2018-10-23T06:12:22Z</cp:lastPrinted>
  <dcterms:created xsi:type="dcterms:W3CDTF">2016-08-21T14:07:23Z</dcterms:created>
  <dcterms:modified xsi:type="dcterms:W3CDTF">2018-11-22T06:00:38Z</dcterms:modified>
</cp:coreProperties>
</file>